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4"/>
  </p:sldMasterIdLst>
  <p:notesMasterIdLst>
    <p:notesMasterId r:id="rId7"/>
  </p:notesMasterIdLst>
  <p:sldIdLst>
    <p:sldId id="256" r:id="rId5"/>
    <p:sldId id="302"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82E643-A55F-5FBB-0A6E-307B7148DAFE}" name="Will, Abbe H" initials="AW" userId="S::abbe_will@harvard.edu::aca7b395-6fe0-4f38-8af0-a2555624f9e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542D4-E9A4-4942-AA21-978586C0E3A6}" v="105" dt="2025-01-02T22:03:28.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474" autoAdjust="0"/>
  </p:normalViewPr>
  <p:slideViewPr>
    <p:cSldViewPr snapToGrid="0">
      <p:cViewPr varScale="1">
        <p:scale>
          <a:sx n="99" d="100"/>
          <a:sy n="99" d="100"/>
        </p:scale>
        <p:origin x="1677"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dirty="0"/>
              <a:t>Four-Quarter Moving Rate</a:t>
            </a:r>
            <a:r>
              <a:rPr lang="en-US" baseline="0" dirty="0"/>
              <a:t> of Change in Homeowner Improvement Spending</a:t>
            </a:r>
            <a:endParaRPr lang="en-US"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12573817153599517"/>
          <c:w val="0.92906815141107624"/>
          <c:h val="0.59568332659323919"/>
        </c:manualLayout>
      </c:layout>
      <c:barChart>
        <c:barDir val="col"/>
        <c:grouping val="clustered"/>
        <c:varyColors val="0"/>
        <c:ser>
          <c:idx val="2"/>
          <c:order val="2"/>
          <c:tx>
            <c:strRef>
              <c:f>Sheet1!$D$1</c:f>
              <c:strCache>
                <c:ptCount val="1"/>
                <c:pt idx="0">
                  <c:v>Recession</c:v>
                </c:pt>
              </c:strCache>
            </c:strRef>
          </c:tx>
          <c:spPr>
            <a:solidFill>
              <a:srgbClr val="FFFFFF">
                <a:lumMod val="75000"/>
                <a:alpha val="50000"/>
              </a:srgbClr>
            </a:solidFill>
          </c:spPr>
          <c:invertIfNegative val="0"/>
          <c:cat>
            <c:strRef>
              <c:f>Sheet1!$A$2:$A$114</c:f>
              <c:strCache>
                <c:ptCount val="113"/>
                <c:pt idx="0">
                  <c:v>1995:4</c:v>
                </c:pt>
                <c:pt idx="1">
                  <c:v>1996:1</c:v>
                </c:pt>
                <c:pt idx="2">
                  <c:v>1996:2</c:v>
                </c:pt>
                <c:pt idx="3">
                  <c:v>1996:3</c:v>
                </c:pt>
                <c:pt idx="4">
                  <c:v>1996:4</c:v>
                </c:pt>
                <c:pt idx="5">
                  <c:v>1997:1</c:v>
                </c:pt>
                <c:pt idx="6">
                  <c:v>1997:2</c:v>
                </c:pt>
                <c:pt idx="7">
                  <c:v>1997:3</c:v>
                </c:pt>
                <c:pt idx="8">
                  <c:v>1997:4</c:v>
                </c:pt>
                <c:pt idx="9">
                  <c:v>1998:1</c:v>
                </c:pt>
                <c:pt idx="10">
                  <c:v>1998:2</c:v>
                </c:pt>
                <c:pt idx="11">
                  <c:v>1998:3</c:v>
                </c:pt>
                <c:pt idx="12">
                  <c:v>1998:4</c:v>
                </c:pt>
                <c:pt idx="13">
                  <c:v>1999:1</c:v>
                </c:pt>
                <c:pt idx="14">
                  <c:v>1999:2</c:v>
                </c:pt>
                <c:pt idx="15">
                  <c:v>1999:3</c:v>
                </c:pt>
                <c:pt idx="16">
                  <c:v>1999:4</c:v>
                </c:pt>
                <c:pt idx="17">
                  <c:v>2000:1</c:v>
                </c:pt>
                <c:pt idx="18">
                  <c:v>2000:2</c:v>
                </c:pt>
                <c:pt idx="19">
                  <c:v>2000:3</c:v>
                </c:pt>
                <c:pt idx="20">
                  <c:v>2000:4</c:v>
                </c:pt>
                <c:pt idx="21">
                  <c:v>2001:1</c:v>
                </c:pt>
                <c:pt idx="22">
                  <c:v>2001:2</c:v>
                </c:pt>
                <c:pt idx="23">
                  <c:v>2001:3</c:v>
                </c:pt>
                <c:pt idx="24">
                  <c:v>2001:4</c:v>
                </c:pt>
                <c:pt idx="25">
                  <c:v>2002:1</c:v>
                </c:pt>
                <c:pt idx="26">
                  <c:v>2002:2</c:v>
                </c:pt>
                <c:pt idx="27">
                  <c:v>2002:3</c:v>
                </c:pt>
                <c:pt idx="28">
                  <c:v>2002:4</c:v>
                </c:pt>
                <c:pt idx="29">
                  <c:v>2003:1</c:v>
                </c:pt>
                <c:pt idx="30">
                  <c:v>2003:2</c:v>
                </c:pt>
                <c:pt idx="31">
                  <c:v>2003:3</c:v>
                </c:pt>
                <c:pt idx="32">
                  <c:v>2003:4</c:v>
                </c:pt>
                <c:pt idx="33">
                  <c:v>2004:1</c:v>
                </c:pt>
                <c:pt idx="34">
                  <c:v>2004:2</c:v>
                </c:pt>
                <c:pt idx="35">
                  <c:v>2004:3</c:v>
                </c:pt>
                <c:pt idx="36">
                  <c:v>2004:4</c:v>
                </c:pt>
                <c:pt idx="37">
                  <c:v>2005:1</c:v>
                </c:pt>
                <c:pt idx="38">
                  <c:v>2005:2</c:v>
                </c:pt>
                <c:pt idx="39">
                  <c:v>2005:3</c:v>
                </c:pt>
                <c:pt idx="40">
                  <c:v>2005:4</c:v>
                </c:pt>
                <c:pt idx="41">
                  <c:v>2006:1</c:v>
                </c:pt>
                <c:pt idx="42">
                  <c:v>2006:2</c:v>
                </c:pt>
                <c:pt idx="43">
                  <c:v>2006:3</c:v>
                </c:pt>
                <c:pt idx="44">
                  <c:v>2006:4</c:v>
                </c:pt>
                <c:pt idx="45">
                  <c:v>2007:1</c:v>
                </c:pt>
                <c:pt idx="46">
                  <c:v>2007:2</c:v>
                </c:pt>
                <c:pt idx="47">
                  <c:v>2007:3</c:v>
                </c:pt>
                <c:pt idx="48">
                  <c:v>2007:4</c:v>
                </c:pt>
                <c:pt idx="49">
                  <c:v>2008:1</c:v>
                </c:pt>
                <c:pt idx="50">
                  <c:v>2008:2</c:v>
                </c:pt>
                <c:pt idx="51">
                  <c:v>2008:3</c:v>
                </c:pt>
                <c:pt idx="52">
                  <c:v>2008:4</c:v>
                </c:pt>
                <c:pt idx="53">
                  <c:v>2009:1</c:v>
                </c:pt>
                <c:pt idx="54">
                  <c:v>2009:2</c:v>
                </c:pt>
                <c:pt idx="55">
                  <c:v>2009:3</c:v>
                </c:pt>
                <c:pt idx="56">
                  <c:v>2009:4</c:v>
                </c:pt>
                <c:pt idx="57">
                  <c:v>2010:1</c:v>
                </c:pt>
                <c:pt idx="58">
                  <c:v>2010:2</c:v>
                </c:pt>
                <c:pt idx="59">
                  <c:v>2010:3</c:v>
                </c:pt>
                <c:pt idx="60">
                  <c:v>2010:4</c:v>
                </c:pt>
                <c:pt idx="61">
                  <c:v>2011:1</c:v>
                </c:pt>
                <c:pt idx="62">
                  <c:v>2011:2</c:v>
                </c:pt>
                <c:pt idx="63">
                  <c:v>2011:3</c:v>
                </c:pt>
                <c:pt idx="64">
                  <c:v>2011:4</c:v>
                </c:pt>
                <c:pt idx="65">
                  <c:v>2012:1</c:v>
                </c:pt>
                <c:pt idx="66">
                  <c:v>2012:2</c:v>
                </c:pt>
                <c:pt idx="67">
                  <c:v>2012:3</c:v>
                </c:pt>
                <c:pt idx="68">
                  <c:v>2012:4</c:v>
                </c:pt>
                <c:pt idx="69">
                  <c:v>2013:1</c:v>
                </c:pt>
                <c:pt idx="70">
                  <c:v>2013:2</c:v>
                </c:pt>
                <c:pt idx="71">
                  <c:v>2013:3</c:v>
                </c:pt>
                <c:pt idx="72">
                  <c:v>2013:4</c:v>
                </c:pt>
                <c:pt idx="73">
                  <c:v>2014:1</c:v>
                </c:pt>
                <c:pt idx="74">
                  <c:v>2014:2</c:v>
                </c:pt>
                <c:pt idx="75">
                  <c:v>2014:3</c:v>
                </c:pt>
                <c:pt idx="76">
                  <c:v>2014:4</c:v>
                </c:pt>
                <c:pt idx="77">
                  <c:v>2015:1</c:v>
                </c:pt>
                <c:pt idx="78">
                  <c:v>2015:2</c:v>
                </c:pt>
                <c:pt idx="79">
                  <c:v>2015:3</c:v>
                </c:pt>
                <c:pt idx="80">
                  <c:v>2015:4</c:v>
                </c:pt>
                <c:pt idx="81">
                  <c:v>2016:1</c:v>
                </c:pt>
                <c:pt idx="82">
                  <c:v>2016:2</c:v>
                </c:pt>
                <c:pt idx="83">
                  <c:v>2016:3</c:v>
                </c:pt>
                <c:pt idx="84">
                  <c:v>2016:4</c:v>
                </c:pt>
                <c:pt idx="85">
                  <c:v>2017:1</c:v>
                </c:pt>
                <c:pt idx="86">
                  <c:v>2017:2</c:v>
                </c:pt>
                <c:pt idx="87">
                  <c:v>2017:3</c:v>
                </c:pt>
                <c:pt idx="88">
                  <c:v>2017:4</c:v>
                </c:pt>
                <c:pt idx="89">
                  <c:v>2018:1</c:v>
                </c:pt>
                <c:pt idx="90">
                  <c:v>2018:2</c:v>
                </c:pt>
                <c:pt idx="91">
                  <c:v>2018:3</c:v>
                </c:pt>
                <c:pt idx="92">
                  <c:v>2018:4</c:v>
                </c:pt>
                <c:pt idx="93">
                  <c:v>2019:1</c:v>
                </c:pt>
                <c:pt idx="94">
                  <c:v>2019:2</c:v>
                </c:pt>
                <c:pt idx="95">
                  <c:v>2019:3</c:v>
                </c:pt>
                <c:pt idx="96">
                  <c:v>2019:4</c:v>
                </c:pt>
                <c:pt idx="97">
                  <c:v>2020:1</c:v>
                </c:pt>
                <c:pt idx="98">
                  <c:v>2020:2</c:v>
                </c:pt>
                <c:pt idx="99">
                  <c:v>2020:3</c:v>
                </c:pt>
                <c:pt idx="100">
                  <c:v>2020:4</c:v>
                </c:pt>
                <c:pt idx="101">
                  <c:v>2021:1</c:v>
                </c:pt>
                <c:pt idx="102">
                  <c:v>2021:2</c:v>
                </c:pt>
                <c:pt idx="103">
                  <c:v>2021:3</c:v>
                </c:pt>
                <c:pt idx="104">
                  <c:v>2021:4</c:v>
                </c:pt>
                <c:pt idx="105">
                  <c:v>2022:1</c:v>
                </c:pt>
                <c:pt idx="106">
                  <c:v>2022:2</c:v>
                </c:pt>
                <c:pt idx="107">
                  <c:v>2022:3</c:v>
                </c:pt>
                <c:pt idx="108">
                  <c:v>2022:4</c:v>
                </c:pt>
                <c:pt idx="109">
                  <c:v>2023:1</c:v>
                </c:pt>
                <c:pt idx="110">
                  <c:v>2023:2</c:v>
                </c:pt>
                <c:pt idx="111">
                  <c:v>2023:3</c:v>
                </c:pt>
                <c:pt idx="112">
                  <c:v>2023:4</c:v>
                </c:pt>
              </c:strCache>
            </c:strRef>
          </c:cat>
          <c:val>
            <c:numRef>
              <c:f>Sheet1!$D$2:$D$114</c:f>
              <c:numCache>
                <c:formatCode>General</c:formatCode>
                <c:ptCount val="113"/>
                <c:pt idx="22">
                  <c:v>1</c:v>
                </c:pt>
                <c:pt idx="23">
                  <c:v>1</c:v>
                </c:pt>
                <c:pt idx="24">
                  <c:v>1</c:v>
                </c:pt>
                <c:pt idx="49">
                  <c:v>1</c:v>
                </c:pt>
                <c:pt idx="50">
                  <c:v>1</c:v>
                </c:pt>
                <c:pt idx="51">
                  <c:v>1</c:v>
                </c:pt>
                <c:pt idx="52">
                  <c:v>1</c:v>
                </c:pt>
                <c:pt idx="53">
                  <c:v>1</c:v>
                </c:pt>
                <c:pt idx="54">
                  <c:v>1</c:v>
                </c:pt>
                <c:pt idx="98">
                  <c:v>1</c:v>
                </c:pt>
              </c:numCache>
            </c:numRef>
          </c:val>
          <c:extLst>
            <c:ext xmlns:c16="http://schemas.microsoft.com/office/drawing/2014/chart" uri="{C3380CC4-5D6E-409C-BE32-E72D297353CC}">
              <c16:uniqueId val="{00000007-E721-47AA-A5A4-B9D977792344}"/>
            </c:ext>
          </c:extLst>
        </c:ser>
        <c:dLbls>
          <c:showLegendKey val="0"/>
          <c:showVal val="0"/>
          <c:showCatName val="0"/>
          <c:showSerName val="0"/>
          <c:showPercent val="0"/>
          <c:showBubbleSize val="0"/>
        </c:dLbls>
        <c:gapWidth val="0"/>
        <c:axId val="643462096"/>
        <c:axId val="643461112"/>
      </c:barChart>
      <c:lineChart>
        <c:grouping val="standard"/>
        <c:varyColors val="0"/>
        <c:ser>
          <c:idx val="0"/>
          <c:order val="0"/>
          <c:tx>
            <c:strRef>
              <c:f>Sheet1!$B$1</c:f>
              <c:strCache>
                <c:ptCount val="1"/>
                <c:pt idx="0">
                  <c:v>Improvements LIRA</c:v>
                </c:pt>
              </c:strCache>
            </c:strRef>
          </c:tx>
          <c:spPr>
            <a:ln>
              <a:solidFill>
                <a:srgbClr val="C14D00"/>
              </a:solidFill>
            </a:ln>
          </c:spPr>
          <c:marker>
            <c:symbol val="square"/>
            <c:size val="5"/>
            <c:spPr>
              <a:solidFill>
                <a:srgbClr val="C14D00"/>
              </a:solidFill>
              <a:ln>
                <a:solidFill>
                  <a:srgbClr val="C14D00"/>
                </a:solidFill>
              </a:ln>
            </c:spPr>
          </c:marker>
          <c:cat>
            <c:strRef>
              <c:f>Sheet1!$A$2:$A$114</c:f>
              <c:strCache>
                <c:ptCount val="113"/>
                <c:pt idx="0">
                  <c:v>1995:4</c:v>
                </c:pt>
                <c:pt idx="1">
                  <c:v>1996:1</c:v>
                </c:pt>
                <c:pt idx="2">
                  <c:v>1996:2</c:v>
                </c:pt>
                <c:pt idx="3">
                  <c:v>1996:3</c:v>
                </c:pt>
                <c:pt idx="4">
                  <c:v>1996:4</c:v>
                </c:pt>
                <c:pt idx="5">
                  <c:v>1997:1</c:v>
                </c:pt>
                <c:pt idx="6">
                  <c:v>1997:2</c:v>
                </c:pt>
                <c:pt idx="7">
                  <c:v>1997:3</c:v>
                </c:pt>
                <c:pt idx="8">
                  <c:v>1997:4</c:v>
                </c:pt>
                <c:pt idx="9">
                  <c:v>1998:1</c:v>
                </c:pt>
                <c:pt idx="10">
                  <c:v>1998:2</c:v>
                </c:pt>
                <c:pt idx="11">
                  <c:v>1998:3</c:v>
                </c:pt>
                <c:pt idx="12">
                  <c:v>1998:4</c:v>
                </c:pt>
                <c:pt idx="13">
                  <c:v>1999:1</c:v>
                </c:pt>
                <c:pt idx="14">
                  <c:v>1999:2</c:v>
                </c:pt>
                <c:pt idx="15">
                  <c:v>1999:3</c:v>
                </c:pt>
                <c:pt idx="16">
                  <c:v>1999:4</c:v>
                </c:pt>
                <c:pt idx="17">
                  <c:v>2000:1</c:v>
                </c:pt>
                <c:pt idx="18">
                  <c:v>2000:2</c:v>
                </c:pt>
                <c:pt idx="19">
                  <c:v>2000:3</c:v>
                </c:pt>
                <c:pt idx="20">
                  <c:v>2000:4</c:v>
                </c:pt>
                <c:pt idx="21">
                  <c:v>2001:1</c:v>
                </c:pt>
                <c:pt idx="22">
                  <c:v>2001:2</c:v>
                </c:pt>
                <c:pt idx="23">
                  <c:v>2001:3</c:v>
                </c:pt>
                <c:pt idx="24">
                  <c:v>2001:4</c:v>
                </c:pt>
                <c:pt idx="25">
                  <c:v>2002:1</c:v>
                </c:pt>
                <c:pt idx="26">
                  <c:v>2002:2</c:v>
                </c:pt>
                <c:pt idx="27">
                  <c:v>2002:3</c:v>
                </c:pt>
                <c:pt idx="28">
                  <c:v>2002:4</c:v>
                </c:pt>
                <c:pt idx="29">
                  <c:v>2003:1</c:v>
                </c:pt>
                <c:pt idx="30">
                  <c:v>2003:2</c:v>
                </c:pt>
                <c:pt idx="31">
                  <c:v>2003:3</c:v>
                </c:pt>
                <c:pt idx="32">
                  <c:v>2003:4</c:v>
                </c:pt>
                <c:pt idx="33">
                  <c:v>2004:1</c:v>
                </c:pt>
                <c:pt idx="34">
                  <c:v>2004:2</c:v>
                </c:pt>
                <c:pt idx="35">
                  <c:v>2004:3</c:v>
                </c:pt>
                <c:pt idx="36">
                  <c:v>2004:4</c:v>
                </c:pt>
                <c:pt idx="37">
                  <c:v>2005:1</c:v>
                </c:pt>
                <c:pt idx="38">
                  <c:v>2005:2</c:v>
                </c:pt>
                <c:pt idx="39">
                  <c:v>2005:3</c:v>
                </c:pt>
                <c:pt idx="40">
                  <c:v>2005:4</c:v>
                </c:pt>
                <c:pt idx="41">
                  <c:v>2006:1</c:v>
                </c:pt>
                <c:pt idx="42">
                  <c:v>2006:2</c:v>
                </c:pt>
                <c:pt idx="43">
                  <c:v>2006:3</c:v>
                </c:pt>
                <c:pt idx="44">
                  <c:v>2006:4</c:v>
                </c:pt>
                <c:pt idx="45">
                  <c:v>2007:1</c:v>
                </c:pt>
                <c:pt idx="46">
                  <c:v>2007:2</c:v>
                </c:pt>
                <c:pt idx="47">
                  <c:v>2007:3</c:v>
                </c:pt>
                <c:pt idx="48">
                  <c:v>2007:4</c:v>
                </c:pt>
                <c:pt idx="49">
                  <c:v>2008:1</c:v>
                </c:pt>
                <c:pt idx="50">
                  <c:v>2008:2</c:v>
                </c:pt>
                <c:pt idx="51">
                  <c:v>2008:3</c:v>
                </c:pt>
                <c:pt idx="52">
                  <c:v>2008:4</c:v>
                </c:pt>
                <c:pt idx="53">
                  <c:v>2009:1</c:v>
                </c:pt>
                <c:pt idx="54">
                  <c:v>2009:2</c:v>
                </c:pt>
                <c:pt idx="55">
                  <c:v>2009:3</c:v>
                </c:pt>
                <c:pt idx="56">
                  <c:v>2009:4</c:v>
                </c:pt>
                <c:pt idx="57">
                  <c:v>2010:1</c:v>
                </c:pt>
                <c:pt idx="58">
                  <c:v>2010:2</c:v>
                </c:pt>
                <c:pt idx="59">
                  <c:v>2010:3</c:v>
                </c:pt>
                <c:pt idx="60">
                  <c:v>2010:4</c:v>
                </c:pt>
                <c:pt idx="61">
                  <c:v>2011:1</c:v>
                </c:pt>
                <c:pt idx="62">
                  <c:v>2011:2</c:v>
                </c:pt>
                <c:pt idx="63">
                  <c:v>2011:3</c:v>
                </c:pt>
                <c:pt idx="64">
                  <c:v>2011:4</c:v>
                </c:pt>
                <c:pt idx="65">
                  <c:v>2012:1</c:v>
                </c:pt>
                <c:pt idx="66">
                  <c:v>2012:2</c:v>
                </c:pt>
                <c:pt idx="67">
                  <c:v>2012:3</c:v>
                </c:pt>
                <c:pt idx="68">
                  <c:v>2012:4</c:v>
                </c:pt>
                <c:pt idx="69">
                  <c:v>2013:1</c:v>
                </c:pt>
                <c:pt idx="70">
                  <c:v>2013:2</c:v>
                </c:pt>
                <c:pt idx="71">
                  <c:v>2013:3</c:v>
                </c:pt>
                <c:pt idx="72">
                  <c:v>2013:4</c:v>
                </c:pt>
                <c:pt idx="73">
                  <c:v>2014:1</c:v>
                </c:pt>
                <c:pt idx="74">
                  <c:v>2014:2</c:v>
                </c:pt>
                <c:pt idx="75">
                  <c:v>2014:3</c:v>
                </c:pt>
                <c:pt idx="76">
                  <c:v>2014:4</c:v>
                </c:pt>
                <c:pt idx="77">
                  <c:v>2015:1</c:v>
                </c:pt>
                <c:pt idx="78">
                  <c:v>2015:2</c:v>
                </c:pt>
                <c:pt idx="79">
                  <c:v>2015:3</c:v>
                </c:pt>
                <c:pt idx="80">
                  <c:v>2015:4</c:v>
                </c:pt>
                <c:pt idx="81">
                  <c:v>2016:1</c:v>
                </c:pt>
                <c:pt idx="82">
                  <c:v>2016:2</c:v>
                </c:pt>
                <c:pt idx="83">
                  <c:v>2016:3</c:v>
                </c:pt>
                <c:pt idx="84">
                  <c:v>2016:4</c:v>
                </c:pt>
                <c:pt idx="85">
                  <c:v>2017:1</c:v>
                </c:pt>
                <c:pt idx="86">
                  <c:v>2017:2</c:v>
                </c:pt>
                <c:pt idx="87">
                  <c:v>2017:3</c:v>
                </c:pt>
                <c:pt idx="88">
                  <c:v>2017:4</c:v>
                </c:pt>
                <c:pt idx="89">
                  <c:v>2018:1</c:v>
                </c:pt>
                <c:pt idx="90">
                  <c:v>2018:2</c:v>
                </c:pt>
                <c:pt idx="91">
                  <c:v>2018:3</c:v>
                </c:pt>
                <c:pt idx="92">
                  <c:v>2018:4</c:v>
                </c:pt>
                <c:pt idx="93">
                  <c:v>2019:1</c:v>
                </c:pt>
                <c:pt idx="94">
                  <c:v>2019:2</c:v>
                </c:pt>
                <c:pt idx="95">
                  <c:v>2019:3</c:v>
                </c:pt>
                <c:pt idx="96">
                  <c:v>2019:4</c:v>
                </c:pt>
                <c:pt idx="97">
                  <c:v>2020:1</c:v>
                </c:pt>
                <c:pt idx="98">
                  <c:v>2020:2</c:v>
                </c:pt>
                <c:pt idx="99">
                  <c:v>2020:3</c:v>
                </c:pt>
                <c:pt idx="100">
                  <c:v>2020:4</c:v>
                </c:pt>
                <c:pt idx="101">
                  <c:v>2021:1</c:v>
                </c:pt>
                <c:pt idx="102">
                  <c:v>2021:2</c:v>
                </c:pt>
                <c:pt idx="103">
                  <c:v>2021:3</c:v>
                </c:pt>
                <c:pt idx="104">
                  <c:v>2021:4</c:v>
                </c:pt>
                <c:pt idx="105">
                  <c:v>2022:1</c:v>
                </c:pt>
                <c:pt idx="106">
                  <c:v>2022:2</c:v>
                </c:pt>
                <c:pt idx="107">
                  <c:v>2022:3</c:v>
                </c:pt>
                <c:pt idx="108">
                  <c:v>2022:4</c:v>
                </c:pt>
                <c:pt idx="109">
                  <c:v>2023:1</c:v>
                </c:pt>
                <c:pt idx="110">
                  <c:v>2023:2</c:v>
                </c:pt>
                <c:pt idx="111">
                  <c:v>2023:3</c:v>
                </c:pt>
                <c:pt idx="112">
                  <c:v>2023:4</c:v>
                </c:pt>
              </c:strCache>
            </c:strRef>
          </c:cat>
          <c:val>
            <c:numRef>
              <c:f>Sheet1!$B$2:$B$114</c:f>
              <c:numCache>
                <c:formatCode>General</c:formatCode>
                <c:ptCount val="113"/>
                <c:pt idx="0">
                  <c:v>7.2907817893123728E-2</c:v>
                </c:pt>
                <c:pt idx="1">
                  <c:v>5.0546066118757338E-2</c:v>
                </c:pt>
                <c:pt idx="2">
                  <c:v>2.3811112113963029E-2</c:v>
                </c:pt>
                <c:pt idx="3">
                  <c:v>1.0044579691616651E-2</c:v>
                </c:pt>
                <c:pt idx="4">
                  <c:v>1.8741731063514067E-2</c:v>
                </c:pt>
                <c:pt idx="5">
                  <c:v>3.8615749768602825E-2</c:v>
                </c:pt>
                <c:pt idx="6">
                  <c:v>6.5868207168006121E-2</c:v>
                </c:pt>
                <c:pt idx="7">
                  <c:v>8.6648113581605957E-2</c:v>
                </c:pt>
                <c:pt idx="8">
                  <c:v>8.7944263765991959E-2</c:v>
                </c:pt>
                <c:pt idx="9">
                  <c:v>8.1821419429641828E-2</c:v>
                </c:pt>
                <c:pt idx="10">
                  <c:v>6.7975220420376292E-2</c:v>
                </c:pt>
                <c:pt idx="11">
                  <c:v>5.5045201735326232E-2</c:v>
                </c:pt>
                <c:pt idx="12">
                  <c:v>5.3524939056283083E-2</c:v>
                </c:pt>
                <c:pt idx="13">
                  <c:v>5.7033737302370824E-2</c:v>
                </c:pt>
                <c:pt idx="14">
                  <c:v>6.7459219200536547E-2</c:v>
                </c:pt>
                <c:pt idx="15">
                  <c:v>8.1276563352654208E-2</c:v>
                </c:pt>
                <c:pt idx="16">
                  <c:v>9.1936035804422112E-2</c:v>
                </c:pt>
                <c:pt idx="17">
                  <c:v>9.7924841340159885E-2</c:v>
                </c:pt>
                <c:pt idx="18">
                  <c:v>9.766547021884997E-2</c:v>
                </c:pt>
                <c:pt idx="19">
                  <c:v>9.2197711079097244E-2</c:v>
                </c:pt>
                <c:pt idx="20">
                  <c:v>8.1857680582215098E-2</c:v>
                </c:pt>
                <c:pt idx="21">
                  <c:v>6.5260993778389675E-2</c:v>
                </c:pt>
                <c:pt idx="22">
                  <c:v>5.0361775018570532E-2</c:v>
                </c:pt>
                <c:pt idx="23">
                  <c:v>3.5955498234247374E-2</c:v>
                </c:pt>
                <c:pt idx="24">
                  <c:v>2.3864202375319721E-2</c:v>
                </c:pt>
                <c:pt idx="25">
                  <c:v>2.364511066319519E-2</c:v>
                </c:pt>
                <c:pt idx="26">
                  <c:v>2.7558821993376448E-2</c:v>
                </c:pt>
                <c:pt idx="27">
                  <c:v>3.7312934026018096E-2</c:v>
                </c:pt>
                <c:pt idx="28">
                  <c:v>4.9037060597741711E-2</c:v>
                </c:pt>
                <c:pt idx="29">
                  <c:v>5.7771374701609757E-2</c:v>
                </c:pt>
                <c:pt idx="30">
                  <c:v>6.3437685092580187E-2</c:v>
                </c:pt>
                <c:pt idx="31">
                  <c:v>6.2068475688371594E-2</c:v>
                </c:pt>
                <c:pt idx="32">
                  <c:v>6.8024204078615202E-2</c:v>
                </c:pt>
                <c:pt idx="33">
                  <c:v>7.593552265357606E-2</c:v>
                </c:pt>
                <c:pt idx="34">
                  <c:v>8.5695763473449871E-2</c:v>
                </c:pt>
                <c:pt idx="35">
                  <c:v>0.10878177986772797</c:v>
                </c:pt>
                <c:pt idx="36">
                  <c:v>0.12840692950269816</c:v>
                </c:pt>
                <c:pt idx="37">
                  <c:v>0.13677721466008319</c:v>
                </c:pt>
                <c:pt idx="38">
                  <c:v>0.14214124793177252</c:v>
                </c:pt>
                <c:pt idx="39">
                  <c:v>0.13918890572496889</c:v>
                </c:pt>
                <c:pt idx="40">
                  <c:v>0.12296073850046318</c:v>
                </c:pt>
                <c:pt idx="41">
                  <c:v>0.11889407919985451</c:v>
                </c:pt>
                <c:pt idx="42">
                  <c:v>0.11536587480270999</c:v>
                </c:pt>
                <c:pt idx="43">
                  <c:v>0.10271746328623332</c:v>
                </c:pt>
                <c:pt idx="44">
                  <c:v>9.2724340505944802E-2</c:v>
                </c:pt>
                <c:pt idx="45">
                  <c:v>6.8829688592627614E-2</c:v>
                </c:pt>
                <c:pt idx="46">
                  <c:v>3.601311230381099E-2</c:v>
                </c:pt>
                <c:pt idx="47">
                  <c:v>3.7714519288207793E-3</c:v>
                </c:pt>
                <c:pt idx="48">
                  <c:v>-2.7269372164126504E-2</c:v>
                </c:pt>
                <c:pt idx="49">
                  <c:v>-4.7245945258172606E-2</c:v>
                </c:pt>
                <c:pt idx="50">
                  <c:v>-6.3384146940476449E-2</c:v>
                </c:pt>
                <c:pt idx="51">
                  <c:v>-8.2004107341844046E-2</c:v>
                </c:pt>
                <c:pt idx="52">
                  <c:v>-9.5807964437355952E-2</c:v>
                </c:pt>
                <c:pt idx="53">
                  <c:v>-0.12173533428276195</c:v>
                </c:pt>
                <c:pt idx="54">
                  <c:v>-0.14918829071543593</c:v>
                </c:pt>
                <c:pt idx="55">
                  <c:v>-0.16941613360380725</c:v>
                </c:pt>
                <c:pt idx="56">
                  <c:v>-0.18036919243195004</c:v>
                </c:pt>
                <c:pt idx="57">
                  <c:v>-0.1671825975316964</c:v>
                </c:pt>
                <c:pt idx="58">
                  <c:v>-0.13575645085444954</c:v>
                </c:pt>
                <c:pt idx="59">
                  <c:v>-8.9599715981763195E-2</c:v>
                </c:pt>
                <c:pt idx="60">
                  <c:v>-4.5036260931661354E-2</c:v>
                </c:pt>
                <c:pt idx="61">
                  <c:v>9.1489956652552884E-3</c:v>
                </c:pt>
                <c:pt idx="62">
                  <c:v>4.4865340903704087E-2</c:v>
                </c:pt>
                <c:pt idx="63">
                  <c:v>5.7475036054748019E-2</c:v>
                </c:pt>
                <c:pt idx="64">
                  <c:v>4.8040112711658756E-2</c:v>
                </c:pt>
                <c:pt idx="65">
                  <c:v>1.1218100771878792E-2</c:v>
                </c:pt>
                <c:pt idx="66">
                  <c:v>1.8458281082429639E-3</c:v>
                </c:pt>
                <c:pt idx="67">
                  <c:v>-4.9042890365328384E-3</c:v>
                </c:pt>
                <c:pt idx="68">
                  <c:v>1.2652571169696758E-2</c:v>
                </c:pt>
                <c:pt idx="69">
                  <c:v>4.1092132523878444E-2</c:v>
                </c:pt>
                <c:pt idx="70">
                  <c:v>5.9205488941958651E-2</c:v>
                </c:pt>
                <c:pt idx="71">
                  <c:v>9.0412797712277726E-2</c:v>
                </c:pt>
                <c:pt idx="72">
                  <c:v>0.10268650241059807</c:v>
                </c:pt>
                <c:pt idx="73">
                  <c:v>0.11070993641649496</c:v>
                </c:pt>
                <c:pt idx="74">
                  <c:v>0.10929739898992241</c:v>
                </c:pt>
                <c:pt idx="75">
                  <c:v>0.10112462321657878</c:v>
                </c:pt>
                <c:pt idx="76">
                  <c:v>9.5393786794735869E-2</c:v>
                </c:pt>
                <c:pt idx="77">
                  <c:v>7.824741734832541E-2</c:v>
                </c:pt>
                <c:pt idx="78">
                  <c:v>6.6272116629310984E-2</c:v>
                </c:pt>
                <c:pt idx="79">
                  <c:v>5.1342955095136533E-2</c:v>
                </c:pt>
                <c:pt idx="80">
                  <c:v>3.6611221475729261E-2</c:v>
                </c:pt>
                <c:pt idx="81">
                  <c:v>3.6649243297812495E-2</c:v>
                </c:pt>
                <c:pt idx="82">
                  <c:v>4.4396263341269782E-2</c:v>
                </c:pt>
                <c:pt idx="83">
                  <c:v>5.4064779354049852E-2</c:v>
                </c:pt>
                <c:pt idx="84">
                  <c:v>5.9350231235639095E-2</c:v>
                </c:pt>
                <c:pt idx="85">
                  <c:v>6.2387825979549394E-2</c:v>
                </c:pt>
                <c:pt idx="86">
                  <c:v>5.9033846178638605E-2</c:v>
                </c:pt>
                <c:pt idx="87">
                  <c:v>5.3556554866298844E-2</c:v>
                </c:pt>
                <c:pt idx="88">
                  <c:v>5.6530797494465546E-2</c:v>
                </c:pt>
                <c:pt idx="89">
                  <c:v>6.0029462463141225E-2</c:v>
                </c:pt>
                <c:pt idx="90">
                  <c:v>6.457596853921399E-2</c:v>
                </c:pt>
                <c:pt idx="91">
                  <c:v>7.1457044119860758E-2</c:v>
                </c:pt>
                <c:pt idx="92">
                  <c:v>7.498335403093126E-2</c:v>
                </c:pt>
                <c:pt idx="93">
                  <c:v>7.2420238257446368E-2</c:v>
                </c:pt>
                <c:pt idx="94">
                  <c:v>6.8998756406398742E-2</c:v>
                </c:pt>
                <c:pt idx="95">
                  <c:v>6.0104099064225203E-2</c:v>
                </c:pt>
                <c:pt idx="96">
                  <c:v>4.4933107744783207E-2</c:v>
                </c:pt>
                <c:pt idx="97">
                  <c:v>2.9334401686365252E-2</c:v>
                </c:pt>
                <c:pt idx="98">
                  <c:v>1.6312175945983887E-2</c:v>
                </c:pt>
                <c:pt idx="99">
                  <c:v>1.2748163146263813E-2</c:v>
                </c:pt>
                <c:pt idx="100">
                  <c:v>2.7123533967190916E-2</c:v>
                </c:pt>
                <c:pt idx="101">
                  <c:v>4.6512135268795607E-2</c:v>
                </c:pt>
                <c:pt idx="102">
                  <c:v>5.2625011221849372E-2</c:v>
                </c:pt>
                <c:pt idx="103">
                  <c:v>7.198125517542886E-2</c:v>
                </c:pt>
                <c:pt idx="104">
                  <c:v>9.3366223731261355E-2</c:v>
                </c:pt>
                <c:pt idx="105">
                  <c:v>0.11762903286658344</c:v>
                </c:pt>
                <c:pt idx="106">
                  <c:v>0.16779134113910388</c:v>
                </c:pt>
                <c:pt idx="107">
                  <c:v>0.18108432886900561</c:v>
                </c:pt>
                <c:pt idx="108">
                  <c:v>0.16172016553400326</c:v>
                </c:pt>
                <c:pt idx="109">
                  <c:v>0.13410364271781172</c:v>
                </c:pt>
                <c:pt idx="110">
                  <c:v>8.6768635666456317E-2</c:v>
                </c:pt>
                <c:pt idx="111">
                  <c:v>4.5590379191976282E-2</c:v>
                </c:pt>
                <c:pt idx="112">
                  <c:v>1.3987107466392201E-2</c:v>
                </c:pt>
              </c:numCache>
            </c:numRef>
          </c:val>
          <c:smooth val="1"/>
          <c:extLst>
            <c:ext xmlns:c16="http://schemas.microsoft.com/office/drawing/2014/chart" uri="{C3380CC4-5D6E-409C-BE32-E72D297353CC}">
              <c16:uniqueId val="{00000000-A13C-4E5E-B5F3-031966C02762}"/>
            </c:ext>
          </c:extLst>
        </c:ser>
        <c:ser>
          <c:idx val="1"/>
          <c:order val="1"/>
          <c:tx>
            <c:strRef>
              <c:f>Sheet1!$C$1</c:f>
              <c:strCache>
                <c:ptCount val="1"/>
                <c:pt idx="0">
                  <c:v>AHS-Based Benchmark</c:v>
                </c:pt>
              </c:strCache>
            </c:strRef>
          </c:tx>
          <c:spPr>
            <a:ln>
              <a:solidFill>
                <a:srgbClr val="43273A"/>
              </a:solidFill>
            </a:ln>
          </c:spPr>
          <c:marker>
            <c:symbol val="x"/>
            <c:size val="5"/>
            <c:spPr>
              <a:noFill/>
              <a:ln>
                <a:solidFill>
                  <a:srgbClr val="43273A"/>
                </a:solidFill>
              </a:ln>
            </c:spPr>
          </c:marker>
          <c:cat>
            <c:strRef>
              <c:f>Sheet1!$A$2:$A$114</c:f>
              <c:strCache>
                <c:ptCount val="113"/>
                <c:pt idx="0">
                  <c:v>1995:4</c:v>
                </c:pt>
                <c:pt idx="1">
                  <c:v>1996:1</c:v>
                </c:pt>
                <c:pt idx="2">
                  <c:v>1996:2</c:v>
                </c:pt>
                <c:pt idx="3">
                  <c:v>1996:3</c:v>
                </c:pt>
                <c:pt idx="4">
                  <c:v>1996:4</c:v>
                </c:pt>
                <c:pt idx="5">
                  <c:v>1997:1</c:v>
                </c:pt>
                <c:pt idx="6">
                  <c:v>1997:2</c:v>
                </c:pt>
                <c:pt idx="7">
                  <c:v>1997:3</c:v>
                </c:pt>
                <c:pt idx="8">
                  <c:v>1997:4</c:v>
                </c:pt>
                <c:pt idx="9">
                  <c:v>1998:1</c:v>
                </c:pt>
                <c:pt idx="10">
                  <c:v>1998:2</c:v>
                </c:pt>
                <c:pt idx="11">
                  <c:v>1998:3</c:v>
                </c:pt>
                <c:pt idx="12">
                  <c:v>1998:4</c:v>
                </c:pt>
                <c:pt idx="13">
                  <c:v>1999:1</c:v>
                </c:pt>
                <c:pt idx="14">
                  <c:v>1999:2</c:v>
                </c:pt>
                <c:pt idx="15">
                  <c:v>1999:3</c:v>
                </c:pt>
                <c:pt idx="16">
                  <c:v>1999:4</c:v>
                </c:pt>
                <c:pt idx="17">
                  <c:v>2000:1</c:v>
                </c:pt>
                <c:pt idx="18">
                  <c:v>2000:2</c:v>
                </c:pt>
                <c:pt idx="19">
                  <c:v>2000:3</c:v>
                </c:pt>
                <c:pt idx="20">
                  <c:v>2000:4</c:v>
                </c:pt>
                <c:pt idx="21">
                  <c:v>2001:1</c:v>
                </c:pt>
                <c:pt idx="22">
                  <c:v>2001:2</c:v>
                </c:pt>
                <c:pt idx="23">
                  <c:v>2001:3</c:v>
                </c:pt>
                <c:pt idx="24">
                  <c:v>2001:4</c:v>
                </c:pt>
                <c:pt idx="25">
                  <c:v>2002:1</c:v>
                </c:pt>
                <c:pt idx="26">
                  <c:v>2002:2</c:v>
                </c:pt>
                <c:pt idx="27">
                  <c:v>2002:3</c:v>
                </c:pt>
                <c:pt idx="28">
                  <c:v>2002:4</c:v>
                </c:pt>
                <c:pt idx="29">
                  <c:v>2003:1</c:v>
                </c:pt>
                <c:pt idx="30">
                  <c:v>2003:2</c:v>
                </c:pt>
                <c:pt idx="31">
                  <c:v>2003:3</c:v>
                </c:pt>
                <c:pt idx="32">
                  <c:v>2003:4</c:v>
                </c:pt>
                <c:pt idx="33">
                  <c:v>2004:1</c:v>
                </c:pt>
                <c:pt idx="34">
                  <c:v>2004:2</c:v>
                </c:pt>
                <c:pt idx="35">
                  <c:v>2004:3</c:v>
                </c:pt>
                <c:pt idx="36">
                  <c:v>2004:4</c:v>
                </c:pt>
                <c:pt idx="37">
                  <c:v>2005:1</c:v>
                </c:pt>
                <c:pt idx="38">
                  <c:v>2005:2</c:v>
                </c:pt>
                <c:pt idx="39">
                  <c:v>2005:3</c:v>
                </c:pt>
                <c:pt idx="40">
                  <c:v>2005:4</c:v>
                </c:pt>
                <c:pt idx="41">
                  <c:v>2006:1</c:v>
                </c:pt>
                <c:pt idx="42">
                  <c:v>2006:2</c:v>
                </c:pt>
                <c:pt idx="43">
                  <c:v>2006:3</c:v>
                </c:pt>
                <c:pt idx="44">
                  <c:v>2006:4</c:v>
                </c:pt>
                <c:pt idx="45">
                  <c:v>2007:1</c:v>
                </c:pt>
                <c:pt idx="46">
                  <c:v>2007:2</c:v>
                </c:pt>
                <c:pt idx="47">
                  <c:v>2007:3</c:v>
                </c:pt>
                <c:pt idx="48">
                  <c:v>2007:4</c:v>
                </c:pt>
                <c:pt idx="49">
                  <c:v>2008:1</c:v>
                </c:pt>
                <c:pt idx="50">
                  <c:v>2008:2</c:v>
                </c:pt>
                <c:pt idx="51">
                  <c:v>2008:3</c:v>
                </c:pt>
                <c:pt idx="52">
                  <c:v>2008:4</c:v>
                </c:pt>
                <c:pt idx="53">
                  <c:v>2009:1</c:v>
                </c:pt>
                <c:pt idx="54">
                  <c:v>2009:2</c:v>
                </c:pt>
                <c:pt idx="55">
                  <c:v>2009:3</c:v>
                </c:pt>
                <c:pt idx="56">
                  <c:v>2009:4</c:v>
                </c:pt>
                <c:pt idx="57">
                  <c:v>2010:1</c:v>
                </c:pt>
                <c:pt idx="58">
                  <c:v>2010:2</c:v>
                </c:pt>
                <c:pt idx="59">
                  <c:v>2010:3</c:v>
                </c:pt>
                <c:pt idx="60">
                  <c:v>2010:4</c:v>
                </c:pt>
                <c:pt idx="61">
                  <c:v>2011:1</c:v>
                </c:pt>
                <c:pt idx="62">
                  <c:v>2011:2</c:v>
                </c:pt>
                <c:pt idx="63">
                  <c:v>2011:3</c:v>
                </c:pt>
                <c:pt idx="64">
                  <c:v>2011:4</c:v>
                </c:pt>
                <c:pt idx="65">
                  <c:v>2012:1</c:v>
                </c:pt>
                <c:pt idx="66">
                  <c:v>2012:2</c:v>
                </c:pt>
                <c:pt idx="67">
                  <c:v>2012:3</c:v>
                </c:pt>
                <c:pt idx="68">
                  <c:v>2012:4</c:v>
                </c:pt>
                <c:pt idx="69">
                  <c:v>2013:1</c:v>
                </c:pt>
                <c:pt idx="70">
                  <c:v>2013:2</c:v>
                </c:pt>
                <c:pt idx="71">
                  <c:v>2013:3</c:v>
                </c:pt>
                <c:pt idx="72">
                  <c:v>2013:4</c:v>
                </c:pt>
                <c:pt idx="73">
                  <c:v>2014:1</c:v>
                </c:pt>
                <c:pt idx="74">
                  <c:v>2014:2</c:v>
                </c:pt>
                <c:pt idx="75">
                  <c:v>2014:3</c:v>
                </c:pt>
                <c:pt idx="76">
                  <c:v>2014:4</c:v>
                </c:pt>
                <c:pt idx="77">
                  <c:v>2015:1</c:v>
                </c:pt>
                <c:pt idx="78">
                  <c:v>2015:2</c:v>
                </c:pt>
                <c:pt idx="79">
                  <c:v>2015:3</c:v>
                </c:pt>
                <c:pt idx="80">
                  <c:v>2015:4</c:v>
                </c:pt>
                <c:pt idx="81">
                  <c:v>2016:1</c:v>
                </c:pt>
                <c:pt idx="82">
                  <c:v>2016:2</c:v>
                </c:pt>
                <c:pt idx="83">
                  <c:v>2016:3</c:v>
                </c:pt>
                <c:pt idx="84">
                  <c:v>2016:4</c:v>
                </c:pt>
                <c:pt idx="85">
                  <c:v>2017:1</c:v>
                </c:pt>
                <c:pt idx="86">
                  <c:v>2017:2</c:v>
                </c:pt>
                <c:pt idx="87">
                  <c:v>2017:3</c:v>
                </c:pt>
                <c:pt idx="88">
                  <c:v>2017:4</c:v>
                </c:pt>
                <c:pt idx="89">
                  <c:v>2018:1</c:v>
                </c:pt>
                <c:pt idx="90">
                  <c:v>2018:2</c:v>
                </c:pt>
                <c:pt idx="91">
                  <c:v>2018:3</c:v>
                </c:pt>
                <c:pt idx="92">
                  <c:v>2018:4</c:v>
                </c:pt>
                <c:pt idx="93">
                  <c:v>2019:1</c:v>
                </c:pt>
                <c:pt idx="94">
                  <c:v>2019:2</c:v>
                </c:pt>
                <c:pt idx="95">
                  <c:v>2019:3</c:v>
                </c:pt>
                <c:pt idx="96">
                  <c:v>2019:4</c:v>
                </c:pt>
                <c:pt idx="97">
                  <c:v>2020:1</c:v>
                </c:pt>
                <c:pt idx="98">
                  <c:v>2020:2</c:v>
                </c:pt>
                <c:pt idx="99">
                  <c:v>2020:3</c:v>
                </c:pt>
                <c:pt idx="100">
                  <c:v>2020:4</c:v>
                </c:pt>
                <c:pt idx="101">
                  <c:v>2021:1</c:v>
                </c:pt>
                <c:pt idx="102">
                  <c:v>2021:2</c:v>
                </c:pt>
                <c:pt idx="103">
                  <c:v>2021:3</c:v>
                </c:pt>
                <c:pt idx="104">
                  <c:v>2021:4</c:v>
                </c:pt>
                <c:pt idx="105">
                  <c:v>2022:1</c:v>
                </c:pt>
                <c:pt idx="106">
                  <c:v>2022:2</c:v>
                </c:pt>
                <c:pt idx="107">
                  <c:v>2022:3</c:v>
                </c:pt>
                <c:pt idx="108">
                  <c:v>2022:4</c:v>
                </c:pt>
                <c:pt idx="109">
                  <c:v>2023:1</c:v>
                </c:pt>
                <c:pt idx="110">
                  <c:v>2023:2</c:v>
                </c:pt>
                <c:pt idx="111">
                  <c:v>2023:3</c:v>
                </c:pt>
                <c:pt idx="112">
                  <c:v>2023:4</c:v>
                </c:pt>
              </c:strCache>
            </c:strRef>
          </c:cat>
          <c:val>
            <c:numRef>
              <c:f>Sheet1!$C$2:$C$114</c:f>
              <c:numCache>
                <c:formatCode>General</c:formatCode>
                <c:ptCount val="113"/>
                <c:pt idx="0">
                  <c:v>4.3886335206033911E-2</c:v>
                </c:pt>
                <c:pt idx="1">
                  <c:v>4.5519374536215684E-2</c:v>
                </c:pt>
                <c:pt idx="2">
                  <c:v>4.7744291675532624E-2</c:v>
                </c:pt>
                <c:pt idx="3">
                  <c:v>5.0011016277948794E-2</c:v>
                </c:pt>
                <c:pt idx="4">
                  <c:v>5.1831079921845769E-2</c:v>
                </c:pt>
                <c:pt idx="5">
                  <c:v>5.7077170968443003E-2</c:v>
                </c:pt>
                <c:pt idx="6">
                  <c:v>6.4198334020938441E-2</c:v>
                </c:pt>
                <c:pt idx="7">
                  <c:v>7.142227312441829E-2</c:v>
                </c:pt>
                <c:pt idx="8">
                  <c:v>7.7200188763268507E-2</c:v>
                </c:pt>
                <c:pt idx="9">
                  <c:v>6.6606943620842296E-2</c:v>
                </c:pt>
                <c:pt idx="10">
                  <c:v>5.239453931433169E-2</c:v>
                </c:pt>
                <c:pt idx="11">
                  <c:v>3.8170048691552383E-2</c:v>
                </c:pt>
                <c:pt idx="12">
                  <c:v>2.6930212097156625E-2</c:v>
                </c:pt>
                <c:pt idx="13">
                  <c:v>3.9981894664005591E-2</c:v>
                </c:pt>
                <c:pt idx="14">
                  <c:v>5.7905396659789998E-2</c:v>
                </c:pt>
                <c:pt idx="15">
                  <c:v>7.6335507607007358E-2</c:v>
                </c:pt>
                <c:pt idx="16">
                  <c:v>9.1259632638602595E-2</c:v>
                </c:pt>
                <c:pt idx="17">
                  <c:v>0.10665183531489575</c:v>
                </c:pt>
                <c:pt idx="18">
                  <c:v>0.12717060125649193</c:v>
                </c:pt>
                <c:pt idx="19">
                  <c:v>0.14755671436967521</c:v>
                </c:pt>
                <c:pt idx="20">
                  <c:v>0.16356018219638946</c:v>
                </c:pt>
                <c:pt idx="21">
                  <c:v>0.13756168809958136</c:v>
                </c:pt>
                <c:pt idx="22">
                  <c:v>0.10400824480257276</c:v>
                </c:pt>
                <c:pt idx="23">
                  <c:v>7.1860009605677622E-2</c:v>
                </c:pt>
                <c:pt idx="24">
                  <c:v>4.7412331962215504E-2</c:v>
                </c:pt>
                <c:pt idx="25">
                  <c:v>2.9437008587989144E-2</c:v>
                </c:pt>
                <c:pt idx="26">
                  <c:v>4.986823688473585E-3</c:v>
                </c:pt>
                <c:pt idx="27">
                  <c:v>-1.9875349026254208E-2</c:v>
                </c:pt>
                <c:pt idx="28">
                  <c:v>-3.9803829550033809E-2</c:v>
                </c:pt>
                <c:pt idx="29">
                  <c:v>-1.9948579570516434E-2</c:v>
                </c:pt>
                <c:pt idx="30">
                  <c:v>8.198809096463533E-3</c:v>
                </c:pt>
                <c:pt idx="31">
                  <c:v>3.8260507017147116E-2</c:v>
                </c:pt>
                <c:pt idx="32">
                  <c:v>6.348073522911446E-2</c:v>
                </c:pt>
                <c:pt idx="33">
                  <c:v>0.11397759414964681</c:v>
                </c:pt>
                <c:pt idx="34">
                  <c:v>0.18215506785497593</c:v>
                </c:pt>
                <c:pt idx="35">
                  <c:v>0.25088704366999393</c:v>
                </c:pt>
                <c:pt idx="36">
                  <c:v>0.30555223685678157</c:v>
                </c:pt>
                <c:pt idx="37">
                  <c:v>0.25462922620486839</c:v>
                </c:pt>
                <c:pt idx="38">
                  <c:v>0.19277835932559872</c:v>
                </c:pt>
                <c:pt idx="39">
                  <c:v>0.13724907495997529</c:v>
                </c:pt>
                <c:pt idx="40">
                  <c:v>9.7258805513017021E-2</c:v>
                </c:pt>
                <c:pt idx="41">
                  <c:v>0.11478729961885259</c:v>
                </c:pt>
                <c:pt idx="42">
                  <c:v>0.13809024557870853</c:v>
                </c:pt>
                <c:pt idx="43">
                  <c:v>0.16117083638383356</c:v>
                </c:pt>
                <c:pt idx="44">
                  <c:v>0.17923965888423177</c:v>
                </c:pt>
                <c:pt idx="45">
                  <c:v>0.12696414128745581</c:v>
                </c:pt>
                <c:pt idx="46">
                  <c:v>5.9960726568053069E-2</c:v>
                </c:pt>
                <c:pt idx="47">
                  <c:v>-3.7524007147055061E-3</c:v>
                </c:pt>
                <c:pt idx="48">
                  <c:v>-5.1890227201368266E-2</c:v>
                </c:pt>
                <c:pt idx="49">
                  <c:v>-5.7538571979238173E-2</c:v>
                </c:pt>
                <c:pt idx="50">
                  <c:v>-6.5592951608549943E-2</c:v>
                </c:pt>
                <c:pt idx="51">
                  <c:v>-7.425672114524362E-2</c:v>
                </c:pt>
                <c:pt idx="52">
                  <c:v>-8.1574774928121929E-2</c:v>
                </c:pt>
                <c:pt idx="53">
                  <c:v>-9.1546003054770009E-2</c:v>
                </c:pt>
                <c:pt idx="54">
                  <c:v>-0.10597320353743211</c:v>
                </c:pt>
                <c:pt idx="55">
                  <c:v>-0.1217722137515993</c:v>
                </c:pt>
                <c:pt idx="56">
                  <c:v>-0.13534943477698969</c:v>
                </c:pt>
                <c:pt idx="57">
                  <c:v>-0.10945253552967271</c:v>
                </c:pt>
                <c:pt idx="58">
                  <c:v>-7.0960183495663576E-2</c:v>
                </c:pt>
                <c:pt idx="59">
                  <c:v>-2.7357017080227197E-2</c:v>
                </c:pt>
                <c:pt idx="60">
                  <c:v>1.1387383195146095E-2</c:v>
                </c:pt>
                <c:pt idx="61">
                  <c:v>1.5265053822483887E-2</c:v>
                </c:pt>
                <c:pt idx="62">
                  <c:v>2.0629240723241793E-2</c:v>
                </c:pt>
                <c:pt idx="63">
                  <c:v>2.6192779178159764E-2</c:v>
                </c:pt>
                <c:pt idx="64">
                  <c:v>3.0733855532714127E-2</c:v>
                </c:pt>
                <c:pt idx="65">
                  <c:v>2.7311482372932572E-2</c:v>
                </c:pt>
                <c:pt idx="66">
                  <c:v>2.2620002358362035E-2</c:v>
                </c:pt>
                <c:pt idx="67">
                  <c:v>1.7805986164841414E-2</c:v>
                </c:pt>
                <c:pt idx="68">
                  <c:v>1.3915205738801228E-2</c:v>
                </c:pt>
                <c:pt idx="69">
                  <c:v>2.4083976504229776E-2</c:v>
                </c:pt>
                <c:pt idx="70">
                  <c:v>3.8134199734919605E-2</c:v>
                </c:pt>
                <c:pt idx="71">
                  <c:v>5.2686044129812704E-2</c:v>
                </c:pt>
                <c:pt idx="72">
                  <c:v>6.4548097251585723E-2</c:v>
                </c:pt>
                <c:pt idx="73">
                  <c:v>6.6103010281628682E-2</c:v>
                </c:pt>
                <c:pt idx="74">
                  <c:v>6.8201317177844167E-2</c:v>
                </c:pt>
                <c:pt idx="75">
                  <c:v>7.0315490222053523E-2</c:v>
                </c:pt>
                <c:pt idx="76">
                  <c:v>7.199611423367025E-2</c:v>
                </c:pt>
                <c:pt idx="77">
                  <c:v>6.5607044722959085E-2</c:v>
                </c:pt>
                <c:pt idx="78">
                  <c:v>5.7014680125459627E-2</c:v>
                </c:pt>
                <c:pt idx="79">
                  <c:v>4.8391418171152667E-2</c:v>
                </c:pt>
                <c:pt idx="80">
                  <c:v>4.1560776393035015E-2</c:v>
                </c:pt>
                <c:pt idx="81">
                  <c:v>3.4239068193649747E-2</c:v>
                </c:pt>
                <c:pt idx="82">
                  <c:v>2.4252881234830603E-2</c:v>
                </c:pt>
                <c:pt idx="83">
                  <c:v>1.4066212102322728E-2</c:v>
                </c:pt>
                <c:pt idx="84">
                  <c:v>5.877444734770032E-3</c:v>
                </c:pt>
                <c:pt idx="85">
                  <c:v>1.1660466087110244E-2</c:v>
                </c:pt>
                <c:pt idx="86">
                  <c:v>1.9681299460188706E-2</c:v>
                </c:pt>
                <c:pt idx="87">
                  <c:v>2.8025920693116158E-2</c:v>
                </c:pt>
                <c:pt idx="88">
                  <c:v>3.485646143735055E-2</c:v>
                </c:pt>
                <c:pt idx="89">
                  <c:v>5.4660134215016809E-2</c:v>
                </c:pt>
                <c:pt idx="90">
                  <c:v>8.1755252760818076E-2</c:v>
                </c:pt>
                <c:pt idx="91">
                  <c:v>0.10949540904593302</c:v>
                </c:pt>
                <c:pt idx="92">
                  <c:v>0.13186930942884056</c:v>
                </c:pt>
                <c:pt idx="93">
                  <c:v>0.1058856524594598</c:v>
                </c:pt>
                <c:pt idx="94">
                  <c:v>7.1876430948604408E-2</c:v>
                </c:pt>
                <c:pt idx="95">
                  <c:v>3.8778445591448829E-2</c:v>
                </c:pt>
                <c:pt idx="96">
                  <c:v>1.3265119224643795E-2</c:v>
                </c:pt>
                <c:pt idx="97">
                  <c:v>3.2920355324998818E-2</c:v>
                </c:pt>
                <c:pt idx="98">
                  <c:v>6.0086389603395629E-2</c:v>
                </c:pt>
                <c:pt idx="99">
                  <c:v>8.8232501320746781E-2</c:v>
                </c:pt>
                <c:pt idx="100">
                  <c:v>0.11118370996367966</c:v>
                </c:pt>
                <c:pt idx="101">
                  <c:v>0.11667319664345488</c:v>
                </c:pt>
                <c:pt idx="102">
                  <c:v>0.12392525932267406</c:v>
                </c:pt>
                <c:pt idx="103">
                  <c:v>0.13105705439169335</c:v>
                </c:pt>
                <c:pt idx="104">
                  <c:v>0.13660511762030891</c:v>
                </c:pt>
                <c:pt idx="105">
                  <c:v>0.16618631942225481</c:v>
                </c:pt>
                <c:pt idx="106">
                  <c:v>0.20482248884867582</c:v>
                </c:pt>
                <c:pt idx="107">
                  <c:v>0.24233472444245563</c:v>
                </c:pt>
                <c:pt idx="108">
                  <c:v>0.27119120211929038</c:v>
                </c:pt>
                <c:pt idx="109">
                  <c:v>0.19679520967726205</c:v>
                </c:pt>
                <c:pt idx="110">
                  <c:v>0.10512793259584452</c:v>
                </c:pt>
                <c:pt idx="111">
                  <c:v>2.1582534151462163E-2</c:v>
                </c:pt>
                <c:pt idx="112">
                  <c:v>-3.9329779063343562E-2</c:v>
                </c:pt>
              </c:numCache>
            </c:numRef>
          </c:val>
          <c:smooth val="1"/>
          <c:extLst>
            <c:ext xmlns:c16="http://schemas.microsoft.com/office/drawing/2014/chart" uri="{C3380CC4-5D6E-409C-BE32-E72D297353CC}">
              <c16:uniqueId val="{00000001-A13C-4E5E-B5F3-031966C02762}"/>
            </c:ext>
          </c:extLst>
        </c:ser>
        <c:dLbls>
          <c:showLegendKey val="0"/>
          <c:showVal val="0"/>
          <c:showCatName val="0"/>
          <c:showSerName val="0"/>
          <c:showPercent val="0"/>
          <c:showBubbleSize val="0"/>
        </c:dLbls>
        <c:marker val="1"/>
        <c:smooth val="0"/>
        <c:axId val="-2059001504"/>
        <c:axId val="-2058999456"/>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rot="-5400000" vert="horz"/>
          <a:lstStyle/>
          <a:p>
            <a:pPr>
              <a:defRPr sz="1200" b="0" baseline="0">
                <a:solidFill>
                  <a:schemeClr val="tx1">
                    <a:lumMod val="50000"/>
                  </a:schemeClr>
                </a:solidFill>
              </a:defRPr>
            </a:pPr>
            <a:endParaRPr lang="en-US"/>
          </a:p>
        </c:txPr>
        <c:crossAx val="-2058999456"/>
        <c:crosses val="autoZero"/>
        <c:auto val="0"/>
        <c:lblAlgn val="ctr"/>
        <c:lblOffset val="100"/>
        <c:tickLblSkip val="4"/>
        <c:noMultiLvlLbl val="0"/>
      </c:catAx>
      <c:valAx>
        <c:axId val="-2058999456"/>
        <c:scaling>
          <c:orientation val="minMax"/>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643461112"/>
        <c:scaling>
          <c:orientation val="minMax"/>
          <c:max val="1"/>
          <c:min val="0"/>
        </c:scaling>
        <c:delete val="0"/>
        <c:axPos val="r"/>
        <c:numFmt formatCode="General" sourceLinked="1"/>
        <c:majorTickMark val="none"/>
        <c:minorTickMark val="none"/>
        <c:tickLblPos val="none"/>
        <c:spPr>
          <a:ln>
            <a:noFill/>
          </a:ln>
        </c:spPr>
        <c:txPr>
          <a:bodyPr/>
          <a:lstStyle/>
          <a:p>
            <a:pPr>
              <a:defRPr sz="1400"/>
            </a:pPr>
            <a:endParaRPr lang="en-US"/>
          </a:p>
        </c:txPr>
        <c:crossAx val="643462096"/>
        <c:crosses val="max"/>
        <c:crossBetween val="between"/>
      </c:valAx>
      <c:catAx>
        <c:axId val="643462096"/>
        <c:scaling>
          <c:orientation val="minMax"/>
        </c:scaling>
        <c:delete val="1"/>
        <c:axPos val="b"/>
        <c:numFmt formatCode="General" sourceLinked="1"/>
        <c:majorTickMark val="out"/>
        <c:minorTickMark val="none"/>
        <c:tickLblPos val="nextTo"/>
        <c:crossAx val="643461112"/>
        <c:crosses val="autoZero"/>
        <c:auto val="1"/>
        <c:lblAlgn val="ctr"/>
        <c:lblOffset val="100"/>
        <c:noMultiLvlLbl val="0"/>
      </c:catAx>
    </c:plotArea>
    <c:legend>
      <c:legendPos val="b"/>
      <c:layout>
        <c:manualLayout>
          <c:xMode val="edge"/>
          <c:yMode val="edge"/>
          <c:x val="1.9025420340162667E-2"/>
          <c:y val="0.88715298427575706"/>
          <c:w val="0.60024683299435222"/>
          <c:h val="5.5445203035421178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tx1">
                    <a:lumMod val="50000"/>
                  </a:schemeClr>
                </a:solidFill>
              </a:defRPr>
            </a:pPr>
            <a:r>
              <a:rPr lang="en-US" dirty="0"/>
              <a:t>Four-Quarter Moving Rate</a:t>
            </a:r>
            <a:r>
              <a:rPr lang="en-US" baseline="0" dirty="0"/>
              <a:t> of Change in Homeowner Improvement Spending</a:t>
            </a:r>
            <a:endParaRPr lang="en-US"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12573817153599517"/>
          <c:w val="0.92906815141107624"/>
          <c:h val="0.59568332659323919"/>
        </c:manualLayout>
      </c:layout>
      <c:barChart>
        <c:barDir val="col"/>
        <c:grouping val="clustered"/>
        <c:varyColors val="0"/>
        <c:ser>
          <c:idx val="2"/>
          <c:order val="2"/>
          <c:tx>
            <c:strRef>
              <c:f>Sheet1!$D$1</c:f>
              <c:strCache>
                <c:ptCount val="1"/>
                <c:pt idx="0">
                  <c:v>Recession</c:v>
                </c:pt>
              </c:strCache>
            </c:strRef>
          </c:tx>
          <c:spPr>
            <a:solidFill>
              <a:srgbClr val="FFFFFF">
                <a:lumMod val="75000"/>
                <a:alpha val="50000"/>
              </a:srgbClr>
            </a:solidFill>
          </c:spPr>
          <c:invertIfNegative val="0"/>
          <c:cat>
            <c:strRef>
              <c:f>Sheet1!$A$2:$A$114</c:f>
              <c:strCache>
                <c:ptCount val="113"/>
                <c:pt idx="0">
                  <c:v>19954</c:v>
                </c:pt>
                <c:pt idx="1">
                  <c:v>19961</c:v>
                </c:pt>
                <c:pt idx="2">
                  <c:v>19962</c:v>
                </c:pt>
                <c:pt idx="3">
                  <c:v>19963</c:v>
                </c:pt>
                <c:pt idx="4">
                  <c:v>19964</c:v>
                </c:pt>
                <c:pt idx="5">
                  <c:v>19971</c:v>
                </c:pt>
                <c:pt idx="6">
                  <c:v>19972</c:v>
                </c:pt>
                <c:pt idx="7">
                  <c:v>19973</c:v>
                </c:pt>
                <c:pt idx="8">
                  <c:v>19974</c:v>
                </c:pt>
                <c:pt idx="9">
                  <c:v>19981</c:v>
                </c:pt>
                <c:pt idx="10">
                  <c:v>19982</c:v>
                </c:pt>
                <c:pt idx="11">
                  <c:v>19983</c:v>
                </c:pt>
                <c:pt idx="12">
                  <c:v>19984</c:v>
                </c:pt>
                <c:pt idx="13">
                  <c:v>19991</c:v>
                </c:pt>
                <c:pt idx="14">
                  <c:v>19992</c:v>
                </c:pt>
                <c:pt idx="15">
                  <c:v>19993</c:v>
                </c:pt>
                <c:pt idx="16">
                  <c:v>19994</c:v>
                </c:pt>
                <c:pt idx="17">
                  <c:v>20001</c:v>
                </c:pt>
                <c:pt idx="18">
                  <c:v>20002</c:v>
                </c:pt>
                <c:pt idx="19">
                  <c:v>20003</c:v>
                </c:pt>
                <c:pt idx="20">
                  <c:v>20004</c:v>
                </c:pt>
                <c:pt idx="21">
                  <c:v>20011</c:v>
                </c:pt>
                <c:pt idx="22">
                  <c:v>20012</c:v>
                </c:pt>
                <c:pt idx="23">
                  <c:v>20013</c:v>
                </c:pt>
                <c:pt idx="24">
                  <c:v>20014</c:v>
                </c:pt>
                <c:pt idx="25">
                  <c:v>20021</c:v>
                </c:pt>
                <c:pt idx="26">
                  <c:v>20022</c:v>
                </c:pt>
                <c:pt idx="27">
                  <c:v>20023</c:v>
                </c:pt>
                <c:pt idx="28">
                  <c:v>20024</c:v>
                </c:pt>
                <c:pt idx="29">
                  <c:v>20031</c:v>
                </c:pt>
                <c:pt idx="30">
                  <c:v>20032</c:v>
                </c:pt>
                <c:pt idx="31">
                  <c:v>20033</c:v>
                </c:pt>
                <c:pt idx="32">
                  <c:v>20034</c:v>
                </c:pt>
                <c:pt idx="33">
                  <c:v>20041</c:v>
                </c:pt>
                <c:pt idx="34">
                  <c:v>20042</c:v>
                </c:pt>
                <c:pt idx="35">
                  <c:v>20043</c:v>
                </c:pt>
                <c:pt idx="36">
                  <c:v>20044</c:v>
                </c:pt>
                <c:pt idx="37">
                  <c:v>20051</c:v>
                </c:pt>
                <c:pt idx="38">
                  <c:v>20052</c:v>
                </c:pt>
                <c:pt idx="39">
                  <c:v>20053</c:v>
                </c:pt>
                <c:pt idx="40">
                  <c:v>20054</c:v>
                </c:pt>
                <c:pt idx="41">
                  <c:v>20061</c:v>
                </c:pt>
                <c:pt idx="42">
                  <c:v>20062</c:v>
                </c:pt>
                <c:pt idx="43">
                  <c:v>20063</c:v>
                </c:pt>
                <c:pt idx="44">
                  <c:v>20064</c:v>
                </c:pt>
                <c:pt idx="45">
                  <c:v>20071</c:v>
                </c:pt>
                <c:pt idx="46">
                  <c:v>20072</c:v>
                </c:pt>
                <c:pt idx="47">
                  <c:v>20073</c:v>
                </c:pt>
                <c:pt idx="48">
                  <c:v>20074</c:v>
                </c:pt>
                <c:pt idx="49">
                  <c:v>20081</c:v>
                </c:pt>
                <c:pt idx="50">
                  <c:v>20082</c:v>
                </c:pt>
                <c:pt idx="51">
                  <c:v>20083</c:v>
                </c:pt>
                <c:pt idx="52">
                  <c:v>20084</c:v>
                </c:pt>
                <c:pt idx="53">
                  <c:v>20091</c:v>
                </c:pt>
                <c:pt idx="54">
                  <c:v>20092</c:v>
                </c:pt>
                <c:pt idx="55">
                  <c:v>20093</c:v>
                </c:pt>
                <c:pt idx="56">
                  <c:v>20094</c:v>
                </c:pt>
                <c:pt idx="57">
                  <c:v>20101</c:v>
                </c:pt>
                <c:pt idx="58">
                  <c:v>20102</c:v>
                </c:pt>
                <c:pt idx="59">
                  <c:v>20103</c:v>
                </c:pt>
                <c:pt idx="60">
                  <c:v>20104</c:v>
                </c:pt>
                <c:pt idx="61">
                  <c:v>20111</c:v>
                </c:pt>
                <c:pt idx="62">
                  <c:v>20112</c:v>
                </c:pt>
                <c:pt idx="63">
                  <c:v>20113</c:v>
                </c:pt>
                <c:pt idx="64">
                  <c:v>20114</c:v>
                </c:pt>
                <c:pt idx="65">
                  <c:v>20121</c:v>
                </c:pt>
                <c:pt idx="66">
                  <c:v>20122</c:v>
                </c:pt>
                <c:pt idx="67">
                  <c:v>20123</c:v>
                </c:pt>
                <c:pt idx="68">
                  <c:v>20124</c:v>
                </c:pt>
                <c:pt idx="69">
                  <c:v>20131</c:v>
                </c:pt>
                <c:pt idx="70">
                  <c:v>20132</c:v>
                </c:pt>
                <c:pt idx="71">
                  <c:v>20133</c:v>
                </c:pt>
                <c:pt idx="72">
                  <c:v>20134</c:v>
                </c:pt>
                <c:pt idx="73">
                  <c:v>20141</c:v>
                </c:pt>
                <c:pt idx="74">
                  <c:v>20142</c:v>
                </c:pt>
                <c:pt idx="75">
                  <c:v>20143</c:v>
                </c:pt>
                <c:pt idx="76">
                  <c:v>20144</c:v>
                </c:pt>
                <c:pt idx="77">
                  <c:v>20151</c:v>
                </c:pt>
                <c:pt idx="78">
                  <c:v>20152</c:v>
                </c:pt>
                <c:pt idx="79">
                  <c:v>20153</c:v>
                </c:pt>
                <c:pt idx="80">
                  <c:v>20154</c:v>
                </c:pt>
                <c:pt idx="81">
                  <c:v>20161</c:v>
                </c:pt>
                <c:pt idx="82">
                  <c:v>20162</c:v>
                </c:pt>
                <c:pt idx="83">
                  <c:v>20163</c:v>
                </c:pt>
                <c:pt idx="84">
                  <c:v>20164</c:v>
                </c:pt>
                <c:pt idx="85">
                  <c:v>20171</c:v>
                </c:pt>
                <c:pt idx="86">
                  <c:v>20172</c:v>
                </c:pt>
                <c:pt idx="87">
                  <c:v>20173</c:v>
                </c:pt>
                <c:pt idx="88">
                  <c:v>20174</c:v>
                </c:pt>
                <c:pt idx="89">
                  <c:v>20181</c:v>
                </c:pt>
                <c:pt idx="90">
                  <c:v>20182</c:v>
                </c:pt>
                <c:pt idx="91">
                  <c:v>20183</c:v>
                </c:pt>
                <c:pt idx="92">
                  <c:v>20184</c:v>
                </c:pt>
                <c:pt idx="93">
                  <c:v>20191</c:v>
                </c:pt>
                <c:pt idx="94">
                  <c:v>20192</c:v>
                </c:pt>
                <c:pt idx="95">
                  <c:v>20193</c:v>
                </c:pt>
                <c:pt idx="96">
                  <c:v>20194</c:v>
                </c:pt>
                <c:pt idx="97">
                  <c:v>20201</c:v>
                </c:pt>
                <c:pt idx="98">
                  <c:v>20202</c:v>
                </c:pt>
                <c:pt idx="99">
                  <c:v>20203</c:v>
                </c:pt>
                <c:pt idx="100">
                  <c:v>20204</c:v>
                </c:pt>
                <c:pt idx="101">
                  <c:v>20211</c:v>
                </c:pt>
                <c:pt idx="102">
                  <c:v>20212</c:v>
                </c:pt>
                <c:pt idx="103">
                  <c:v>20213</c:v>
                </c:pt>
                <c:pt idx="104">
                  <c:v>20214</c:v>
                </c:pt>
                <c:pt idx="105">
                  <c:v>20221</c:v>
                </c:pt>
                <c:pt idx="106">
                  <c:v>20222</c:v>
                </c:pt>
                <c:pt idx="107">
                  <c:v>20223</c:v>
                </c:pt>
                <c:pt idx="108">
                  <c:v>20224</c:v>
                </c:pt>
                <c:pt idx="109">
                  <c:v>20231</c:v>
                </c:pt>
                <c:pt idx="110">
                  <c:v>20232</c:v>
                </c:pt>
                <c:pt idx="111">
                  <c:v>20233</c:v>
                </c:pt>
                <c:pt idx="112">
                  <c:v>20234</c:v>
                </c:pt>
              </c:strCache>
            </c:strRef>
          </c:cat>
          <c:val>
            <c:numRef>
              <c:f>Sheet1!$D$2:$D$114</c:f>
              <c:numCache>
                <c:formatCode>General</c:formatCode>
                <c:ptCount val="113"/>
                <c:pt idx="22">
                  <c:v>1</c:v>
                </c:pt>
                <c:pt idx="23">
                  <c:v>1</c:v>
                </c:pt>
                <c:pt idx="24">
                  <c:v>1</c:v>
                </c:pt>
                <c:pt idx="49">
                  <c:v>1</c:v>
                </c:pt>
                <c:pt idx="50">
                  <c:v>1</c:v>
                </c:pt>
                <c:pt idx="51">
                  <c:v>1</c:v>
                </c:pt>
                <c:pt idx="52">
                  <c:v>1</c:v>
                </c:pt>
                <c:pt idx="53">
                  <c:v>1</c:v>
                </c:pt>
                <c:pt idx="54">
                  <c:v>1</c:v>
                </c:pt>
                <c:pt idx="97">
                  <c:v>1</c:v>
                </c:pt>
              </c:numCache>
            </c:numRef>
          </c:val>
          <c:extLst>
            <c:ext xmlns:c16="http://schemas.microsoft.com/office/drawing/2014/chart" uri="{C3380CC4-5D6E-409C-BE32-E72D297353CC}">
              <c16:uniqueId val="{00000007-E721-47AA-A5A4-B9D977792344}"/>
            </c:ext>
          </c:extLst>
        </c:ser>
        <c:dLbls>
          <c:showLegendKey val="0"/>
          <c:showVal val="0"/>
          <c:showCatName val="0"/>
          <c:showSerName val="0"/>
          <c:showPercent val="0"/>
          <c:showBubbleSize val="0"/>
        </c:dLbls>
        <c:gapWidth val="0"/>
        <c:axId val="643462096"/>
        <c:axId val="643461112"/>
      </c:barChart>
      <c:lineChart>
        <c:grouping val="standard"/>
        <c:varyColors val="0"/>
        <c:ser>
          <c:idx val="0"/>
          <c:order val="0"/>
          <c:tx>
            <c:strRef>
              <c:f>Sheet1!$B$1</c:f>
              <c:strCache>
                <c:ptCount val="1"/>
                <c:pt idx="0">
                  <c:v>Maintenance/Repair LIRA</c:v>
                </c:pt>
              </c:strCache>
            </c:strRef>
          </c:tx>
          <c:spPr>
            <a:ln>
              <a:solidFill>
                <a:srgbClr val="C14D00"/>
              </a:solidFill>
            </a:ln>
          </c:spPr>
          <c:marker>
            <c:symbol val="square"/>
            <c:size val="5"/>
            <c:spPr>
              <a:solidFill>
                <a:srgbClr val="C14D00"/>
              </a:solidFill>
              <a:ln>
                <a:solidFill>
                  <a:srgbClr val="C14D00"/>
                </a:solidFill>
              </a:ln>
            </c:spPr>
          </c:marker>
          <c:cat>
            <c:strRef>
              <c:f>Sheet1!$A$2:$A$114</c:f>
              <c:strCache>
                <c:ptCount val="113"/>
                <c:pt idx="0">
                  <c:v>19954</c:v>
                </c:pt>
                <c:pt idx="1">
                  <c:v>19961</c:v>
                </c:pt>
                <c:pt idx="2">
                  <c:v>19962</c:v>
                </c:pt>
                <c:pt idx="3">
                  <c:v>19963</c:v>
                </c:pt>
                <c:pt idx="4">
                  <c:v>19964</c:v>
                </c:pt>
                <c:pt idx="5">
                  <c:v>19971</c:v>
                </c:pt>
                <c:pt idx="6">
                  <c:v>19972</c:v>
                </c:pt>
                <c:pt idx="7">
                  <c:v>19973</c:v>
                </c:pt>
                <c:pt idx="8">
                  <c:v>19974</c:v>
                </c:pt>
                <c:pt idx="9">
                  <c:v>19981</c:v>
                </c:pt>
                <c:pt idx="10">
                  <c:v>19982</c:v>
                </c:pt>
                <c:pt idx="11">
                  <c:v>19983</c:v>
                </c:pt>
                <c:pt idx="12">
                  <c:v>19984</c:v>
                </c:pt>
                <c:pt idx="13">
                  <c:v>19991</c:v>
                </c:pt>
                <c:pt idx="14">
                  <c:v>19992</c:v>
                </c:pt>
                <c:pt idx="15">
                  <c:v>19993</c:v>
                </c:pt>
                <c:pt idx="16">
                  <c:v>19994</c:v>
                </c:pt>
                <c:pt idx="17">
                  <c:v>20001</c:v>
                </c:pt>
                <c:pt idx="18">
                  <c:v>20002</c:v>
                </c:pt>
                <c:pt idx="19">
                  <c:v>20003</c:v>
                </c:pt>
                <c:pt idx="20">
                  <c:v>20004</c:v>
                </c:pt>
                <c:pt idx="21">
                  <c:v>20011</c:v>
                </c:pt>
                <c:pt idx="22">
                  <c:v>20012</c:v>
                </c:pt>
                <c:pt idx="23">
                  <c:v>20013</c:v>
                </c:pt>
                <c:pt idx="24">
                  <c:v>20014</c:v>
                </c:pt>
                <c:pt idx="25">
                  <c:v>20021</c:v>
                </c:pt>
                <c:pt idx="26">
                  <c:v>20022</c:v>
                </c:pt>
                <c:pt idx="27">
                  <c:v>20023</c:v>
                </c:pt>
                <c:pt idx="28">
                  <c:v>20024</c:v>
                </c:pt>
                <c:pt idx="29">
                  <c:v>20031</c:v>
                </c:pt>
                <c:pt idx="30">
                  <c:v>20032</c:v>
                </c:pt>
                <c:pt idx="31">
                  <c:v>20033</c:v>
                </c:pt>
                <c:pt idx="32">
                  <c:v>20034</c:v>
                </c:pt>
                <c:pt idx="33">
                  <c:v>20041</c:v>
                </c:pt>
                <c:pt idx="34">
                  <c:v>20042</c:v>
                </c:pt>
                <c:pt idx="35">
                  <c:v>20043</c:v>
                </c:pt>
                <c:pt idx="36">
                  <c:v>20044</c:v>
                </c:pt>
                <c:pt idx="37">
                  <c:v>20051</c:v>
                </c:pt>
                <c:pt idx="38">
                  <c:v>20052</c:v>
                </c:pt>
                <c:pt idx="39">
                  <c:v>20053</c:v>
                </c:pt>
                <c:pt idx="40">
                  <c:v>20054</c:v>
                </c:pt>
                <c:pt idx="41">
                  <c:v>20061</c:v>
                </c:pt>
                <c:pt idx="42">
                  <c:v>20062</c:v>
                </c:pt>
                <c:pt idx="43">
                  <c:v>20063</c:v>
                </c:pt>
                <c:pt idx="44">
                  <c:v>20064</c:v>
                </c:pt>
                <c:pt idx="45">
                  <c:v>20071</c:v>
                </c:pt>
                <c:pt idx="46">
                  <c:v>20072</c:v>
                </c:pt>
                <c:pt idx="47">
                  <c:v>20073</c:v>
                </c:pt>
                <c:pt idx="48">
                  <c:v>20074</c:v>
                </c:pt>
                <c:pt idx="49">
                  <c:v>20081</c:v>
                </c:pt>
                <c:pt idx="50">
                  <c:v>20082</c:v>
                </c:pt>
                <c:pt idx="51">
                  <c:v>20083</c:v>
                </c:pt>
                <c:pt idx="52">
                  <c:v>20084</c:v>
                </c:pt>
                <c:pt idx="53">
                  <c:v>20091</c:v>
                </c:pt>
                <c:pt idx="54">
                  <c:v>20092</c:v>
                </c:pt>
                <c:pt idx="55">
                  <c:v>20093</c:v>
                </c:pt>
                <c:pt idx="56">
                  <c:v>20094</c:v>
                </c:pt>
                <c:pt idx="57">
                  <c:v>20101</c:v>
                </c:pt>
                <c:pt idx="58">
                  <c:v>20102</c:v>
                </c:pt>
                <c:pt idx="59">
                  <c:v>20103</c:v>
                </c:pt>
                <c:pt idx="60">
                  <c:v>20104</c:v>
                </c:pt>
                <c:pt idx="61">
                  <c:v>20111</c:v>
                </c:pt>
                <c:pt idx="62">
                  <c:v>20112</c:v>
                </c:pt>
                <c:pt idx="63">
                  <c:v>20113</c:v>
                </c:pt>
                <c:pt idx="64">
                  <c:v>20114</c:v>
                </c:pt>
                <c:pt idx="65">
                  <c:v>20121</c:v>
                </c:pt>
                <c:pt idx="66">
                  <c:v>20122</c:v>
                </c:pt>
                <c:pt idx="67">
                  <c:v>20123</c:v>
                </c:pt>
                <c:pt idx="68">
                  <c:v>20124</c:v>
                </c:pt>
                <c:pt idx="69">
                  <c:v>20131</c:v>
                </c:pt>
                <c:pt idx="70">
                  <c:v>20132</c:v>
                </c:pt>
                <c:pt idx="71">
                  <c:v>20133</c:v>
                </c:pt>
                <c:pt idx="72">
                  <c:v>20134</c:v>
                </c:pt>
                <c:pt idx="73">
                  <c:v>20141</c:v>
                </c:pt>
                <c:pt idx="74">
                  <c:v>20142</c:v>
                </c:pt>
                <c:pt idx="75">
                  <c:v>20143</c:v>
                </c:pt>
                <c:pt idx="76">
                  <c:v>20144</c:v>
                </c:pt>
                <c:pt idx="77">
                  <c:v>20151</c:v>
                </c:pt>
                <c:pt idx="78">
                  <c:v>20152</c:v>
                </c:pt>
                <c:pt idx="79">
                  <c:v>20153</c:v>
                </c:pt>
                <c:pt idx="80">
                  <c:v>20154</c:v>
                </c:pt>
                <c:pt idx="81">
                  <c:v>20161</c:v>
                </c:pt>
                <c:pt idx="82">
                  <c:v>20162</c:v>
                </c:pt>
                <c:pt idx="83">
                  <c:v>20163</c:v>
                </c:pt>
                <c:pt idx="84">
                  <c:v>20164</c:v>
                </c:pt>
                <c:pt idx="85">
                  <c:v>20171</c:v>
                </c:pt>
                <c:pt idx="86">
                  <c:v>20172</c:v>
                </c:pt>
                <c:pt idx="87">
                  <c:v>20173</c:v>
                </c:pt>
                <c:pt idx="88">
                  <c:v>20174</c:v>
                </c:pt>
                <c:pt idx="89">
                  <c:v>20181</c:v>
                </c:pt>
                <c:pt idx="90">
                  <c:v>20182</c:v>
                </c:pt>
                <c:pt idx="91">
                  <c:v>20183</c:v>
                </c:pt>
                <c:pt idx="92">
                  <c:v>20184</c:v>
                </c:pt>
                <c:pt idx="93">
                  <c:v>20191</c:v>
                </c:pt>
                <c:pt idx="94">
                  <c:v>20192</c:v>
                </c:pt>
                <c:pt idx="95">
                  <c:v>20193</c:v>
                </c:pt>
                <c:pt idx="96">
                  <c:v>20194</c:v>
                </c:pt>
                <c:pt idx="97">
                  <c:v>20201</c:v>
                </c:pt>
                <c:pt idx="98">
                  <c:v>20202</c:v>
                </c:pt>
                <c:pt idx="99">
                  <c:v>20203</c:v>
                </c:pt>
                <c:pt idx="100">
                  <c:v>20204</c:v>
                </c:pt>
                <c:pt idx="101">
                  <c:v>20211</c:v>
                </c:pt>
                <c:pt idx="102">
                  <c:v>20212</c:v>
                </c:pt>
                <c:pt idx="103">
                  <c:v>20213</c:v>
                </c:pt>
                <c:pt idx="104">
                  <c:v>20214</c:v>
                </c:pt>
                <c:pt idx="105">
                  <c:v>20221</c:v>
                </c:pt>
                <c:pt idx="106">
                  <c:v>20222</c:v>
                </c:pt>
                <c:pt idx="107">
                  <c:v>20223</c:v>
                </c:pt>
                <c:pt idx="108">
                  <c:v>20224</c:v>
                </c:pt>
                <c:pt idx="109">
                  <c:v>20231</c:v>
                </c:pt>
                <c:pt idx="110">
                  <c:v>20232</c:v>
                </c:pt>
                <c:pt idx="111">
                  <c:v>20233</c:v>
                </c:pt>
                <c:pt idx="112">
                  <c:v>20234</c:v>
                </c:pt>
              </c:strCache>
            </c:strRef>
          </c:cat>
          <c:val>
            <c:numRef>
              <c:f>Sheet1!$B$2:$B$114</c:f>
              <c:numCache>
                <c:formatCode>General</c:formatCode>
                <c:ptCount val="113"/>
                <c:pt idx="0">
                  <c:v>6.5248412711195636E-2</c:v>
                </c:pt>
                <c:pt idx="1">
                  <c:v>7.2072429923905057E-2</c:v>
                </c:pt>
                <c:pt idx="2">
                  <c:v>6.50817809610158E-2</c:v>
                </c:pt>
                <c:pt idx="3">
                  <c:v>5.1393729821394674E-2</c:v>
                </c:pt>
                <c:pt idx="4">
                  <c:v>3.6643606454652033E-2</c:v>
                </c:pt>
                <c:pt idx="5">
                  <c:v>3.7433613792631215E-2</c:v>
                </c:pt>
                <c:pt idx="6">
                  <c:v>4.4539302866981823E-2</c:v>
                </c:pt>
                <c:pt idx="7">
                  <c:v>5.3179017720986987E-2</c:v>
                </c:pt>
                <c:pt idx="8">
                  <c:v>6.9090803817946522E-2</c:v>
                </c:pt>
                <c:pt idx="9">
                  <c:v>7.0641025847692385E-2</c:v>
                </c:pt>
                <c:pt idx="10">
                  <c:v>7.0510450377806455E-2</c:v>
                </c:pt>
                <c:pt idx="11">
                  <c:v>7.087614784584817E-2</c:v>
                </c:pt>
                <c:pt idx="12">
                  <c:v>6.4371813915413911E-2</c:v>
                </c:pt>
                <c:pt idx="13">
                  <c:v>6.4256919856451322E-2</c:v>
                </c:pt>
                <c:pt idx="14">
                  <c:v>6.4357600662179992E-2</c:v>
                </c:pt>
                <c:pt idx="15">
                  <c:v>6.2704722437527893E-2</c:v>
                </c:pt>
                <c:pt idx="16">
                  <c:v>6.51864335374992E-2</c:v>
                </c:pt>
                <c:pt idx="17">
                  <c:v>6.589180090692448E-2</c:v>
                </c:pt>
                <c:pt idx="18">
                  <c:v>6.7069440615458831E-2</c:v>
                </c:pt>
                <c:pt idx="19">
                  <c:v>6.7810531383849959E-2</c:v>
                </c:pt>
                <c:pt idx="20">
                  <c:v>6.8744184013435072E-2</c:v>
                </c:pt>
                <c:pt idx="21">
                  <c:v>6.8606182102910918E-2</c:v>
                </c:pt>
                <c:pt idx="22">
                  <c:v>6.4682855473660261E-2</c:v>
                </c:pt>
                <c:pt idx="23">
                  <c:v>6.048843852117991E-2</c:v>
                </c:pt>
                <c:pt idx="24">
                  <c:v>4.7599708033728483E-2</c:v>
                </c:pt>
                <c:pt idx="25">
                  <c:v>3.2811994085237384E-2</c:v>
                </c:pt>
                <c:pt idx="26">
                  <c:v>2.2547006054506546E-2</c:v>
                </c:pt>
                <c:pt idx="27">
                  <c:v>1.7542094599162894E-2</c:v>
                </c:pt>
                <c:pt idx="28">
                  <c:v>2.0947542806947661E-2</c:v>
                </c:pt>
                <c:pt idx="29">
                  <c:v>3.2074646014191188E-2</c:v>
                </c:pt>
                <c:pt idx="30">
                  <c:v>4.074321019272098E-2</c:v>
                </c:pt>
                <c:pt idx="31">
                  <c:v>4.7160667075925478E-2</c:v>
                </c:pt>
                <c:pt idx="32">
                  <c:v>5.1888332840065221E-2</c:v>
                </c:pt>
                <c:pt idx="33">
                  <c:v>4.9933019579181392E-2</c:v>
                </c:pt>
                <c:pt idx="34">
                  <c:v>5.372534045823274E-2</c:v>
                </c:pt>
                <c:pt idx="35">
                  <c:v>5.5906731996455461E-2</c:v>
                </c:pt>
                <c:pt idx="36">
                  <c:v>6.3428613830520453E-2</c:v>
                </c:pt>
                <c:pt idx="37">
                  <c:v>7.9666218060497673E-2</c:v>
                </c:pt>
                <c:pt idx="38">
                  <c:v>8.9467314891717997E-2</c:v>
                </c:pt>
                <c:pt idx="39">
                  <c:v>0.10016140568876586</c:v>
                </c:pt>
                <c:pt idx="40">
                  <c:v>0.10567366650208299</c:v>
                </c:pt>
                <c:pt idx="41">
                  <c:v>9.9101336134736817E-2</c:v>
                </c:pt>
                <c:pt idx="42">
                  <c:v>9.757501557056858E-2</c:v>
                </c:pt>
                <c:pt idx="43">
                  <c:v>9.454142691616374E-2</c:v>
                </c:pt>
                <c:pt idx="44">
                  <c:v>8.9384572970822251E-2</c:v>
                </c:pt>
                <c:pt idx="45">
                  <c:v>8.7804162015751031E-2</c:v>
                </c:pt>
                <c:pt idx="46">
                  <c:v>7.858825129822411E-2</c:v>
                </c:pt>
                <c:pt idx="47">
                  <c:v>6.2885380344640307E-2</c:v>
                </c:pt>
                <c:pt idx="48">
                  <c:v>4.2949124091134827E-2</c:v>
                </c:pt>
                <c:pt idx="49">
                  <c:v>2.1817878928503731E-2</c:v>
                </c:pt>
                <c:pt idx="50">
                  <c:v>4.3666023251021091E-3</c:v>
                </c:pt>
                <c:pt idx="51">
                  <c:v>-7.2564992226960001E-3</c:v>
                </c:pt>
                <c:pt idx="52">
                  <c:v>-1.9407098655383703E-2</c:v>
                </c:pt>
                <c:pt idx="53">
                  <c:v>-3.172164888454021E-2</c:v>
                </c:pt>
                <c:pt idx="54">
                  <c:v>-4.7722537742934223E-2</c:v>
                </c:pt>
                <c:pt idx="55">
                  <c:v>-6.4384656626830794E-2</c:v>
                </c:pt>
                <c:pt idx="56">
                  <c:v>-7.9440173584454321E-2</c:v>
                </c:pt>
                <c:pt idx="57">
                  <c:v>-9.0267932343163659E-2</c:v>
                </c:pt>
                <c:pt idx="58">
                  <c:v>-9.2164848005214295E-2</c:v>
                </c:pt>
                <c:pt idx="59">
                  <c:v>-8.4579155351822921E-2</c:v>
                </c:pt>
                <c:pt idx="60">
                  <c:v>-6.3998293850009325E-2</c:v>
                </c:pt>
                <c:pt idx="61">
                  <c:v>-3.5643297016096254E-2</c:v>
                </c:pt>
                <c:pt idx="62">
                  <c:v>-2.0638328405708783E-4</c:v>
                </c:pt>
                <c:pt idx="63">
                  <c:v>2.2836939282324442E-2</c:v>
                </c:pt>
                <c:pt idx="64">
                  <c:v>4.0105673236171535E-2</c:v>
                </c:pt>
                <c:pt idx="65">
                  <c:v>3.4080439816998709E-2</c:v>
                </c:pt>
                <c:pt idx="66">
                  <c:v>1.9204251292464614E-2</c:v>
                </c:pt>
                <c:pt idx="67">
                  <c:v>1.4376187880680513E-2</c:v>
                </c:pt>
                <c:pt idx="68">
                  <c:v>5.820253110231377E-3</c:v>
                </c:pt>
                <c:pt idx="69">
                  <c:v>2.016249284804017E-2</c:v>
                </c:pt>
                <c:pt idx="70">
                  <c:v>3.7284232838297626E-2</c:v>
                </c:pt>
                <c:pt idx="71">
                  <c:v>4.5921109951041483E-2</c:v>
                </c:pt>
                <c:pt idx="72">
                  <c:v>5.7158041671339088E-2</c:v>
                </c:pt>
                <c:pt idx="73">
                  <c:v>5.7088140190517445E-2</c:v>
                </c:pt>
                <c:pt idx="74">
                  <c:v>5.7670510099159911E-2</c:v>
                </c:pt>
                <c:pt idx="75">
                  <c:v>6.2843188945669981E-2</c:v>
                </c:pt>
                <c:pt idx="76">
                  <c:v>7.0634570885374615E-2</c:v>
                </c:pt>
                <c:pt idx="77">
                  <c:v>7.4730069215452666E-2</c:v>
                </c:pt>
                <c:pt idx="78">
                  <c:v>6.8378258120715074E-2</c:v>
                </c:pt>
                <c:pt idx="79">
                  <c:v>5.9666539251130413E-2</c:v>
                </c:pt>
                <c:pt idx="80">
                  <c:v>4.8773845307016339E-2</c:v>
                </c:pt>
                <c:pt idx="81">
                  <c:v>4.0007754986426614E-2</c:v>
                </c:pt>
                <c:pt idx="82">
                  <c:v>4.1143359062541185E-2</c:v>
                </c:pt>
                <c:pt idx="83">
                  <c:v>3.9881946243397914E-2</c:v>
                </c:pt>
                <c:pt idx="84">
                  <c:v>4.0769366265662521E-2</c:v>
                </c:pt>
                <c:pt idx="85">
                  <c:v>4.2683593218930005E-2</c:v>
                </c:pt>
                <c:pt idx="86">
                  <c:v>4.1599506297415711E-2</c:v>
                </c:pt>
                <c:pt idx="87">
                  <c:v>4.4438639180261807E-2</c:v>
                </c:pt>
                <c:pt idx="88">
                  <c:v>4.530528980202897E-2</c:v>
                </c:pt>
                <c:pt idx="89">
                  <c:v>4.4130149700422283E-2</c:v>
                </c:pt>
                <c:pt idx="90">
                  <c:v>4.6515919818874929E-2</c:v>
                </c:pt>
                <c:pt idx="91">
                  <c:v>4.8683693506281989E-2</c:v>
                </c:pt>
                <c:pt idx="92">
                  <c:v>5.1064666795265445E-2</c:v>
                </c:pt>
                <c:pt idx="93">
                  <c:v>5.4326345198173476E-2</c:v>
                </c:pt>
                <c:pt idx="94">
                  <c:v>5.3711994335276403E-2</c:v>
                </c:pt>
                <c:pt idx="95">
                  <c:v>5.2300811049524443E-2</c:v>
                </c:pt>
                <c:pt idx="96">
                  <c:v>4.8484144394968842E-2</c:v>
                </c:pt>
                <c:pt idx="97">
                  <c:v>4.3925418634662483E-2</c:v>
                </c:pt>
                <c:pt idx="98">
                  <c:v>3.8864916437097552E-2</c:v>
                </c:pt>
                <c:pt idx="99">
                  <c:v>3.0726701392718159E-2</c:v>
                </c:pt>
                <c:pt idx="100">
                  <c:v>1.8336754087583618E-2</c:v>
                </c:pt>
                <c:pt idx="101">
                  <c:v>1.1280322588947067E-2</c:v>
                </c:pt>
                <c:pt idx="102">
                  <c:v>9.9831612271581438E-3</c:v>
                </c:pt>
                <c:pt idx="103">
                  <c:v>2.3324942668701665E-2</c:v>
                </c:pt>
                <c:pt idx="104">
                  <c:v>4.7741464271356282E-2</c:v>
                </c:pt>
                <c:pt idx="105">
                  <c:v>8.1674990756832599E-2</c:v>
                </c:pt>
                <c:pt idx="106">
                  <c:v>0.12030644971918369</c:v>
                </c:pt>
                <c:pt idx="107">
                  <c:v>0.13948283683117357</c:v>
                </c:pt>
                <c:pt idx="108">
                  <c:v>0.15338688150276725</c:v>
                </c:pt>
                <c:pt idx="109">
                  <c:v>0.14212199256769376</c:v>
                </c:pt>
                <c:pt idx="110">
                  <c:v>0.11872146364105873</c:v>
                </c:pt>
                <c:pt idx="111">
                  <c:v>9.6739274811359577E-2</c:v>
                </c:pt>
                <c:pt idx="112">
                  <c:v>7.1418380997900099E-2</c:v>
                </c:pt>
              </c:numCache>
            </c:numRef>
          </c:val>
          <c:smooth val="1"/>
          <c:extLst>
            <c:ext xmlns:c16="http://schemas.microsoft.com/office/drawing/2014/chart" uri="{C3380CC4-5D6E-409C-BE32-E72D297353CC}">
              <c16:uniqueId val="{00000000-A13C-4E5E-B5F3-031966C02762}"/>
            </c:ext>
          </c:extLst>
        </c:ser>
        <c:ser>
          <c:idx val="1"/>
          <c:order val="1"/>
          <c:tx>
            <c:strRef>
              <c:f>Sheet1!$C$1</c:f>
              <c:strCache>
                <c:ptCount val="1"/>
                <c:pt idx="0">
                  <c:v>AHS-Based Benchmark</c:v>
                </c:pt>
              </c:strCache>
            </c:strRef>
          </c:tx>
          <c:spPr>
            <a:ln>
              <a:solidFill>
                <a:srgbClr val="43273A"/>
              </a:solidFill>
            </a:ln>
          </c:spPr>
          <c:marker>
            <c:symbol val="x"/>
            <c:size val="5"/>
            <c:spPr>
              <a:noFill/>
              <a:ln>
                <a:solidFill>
                  <a:srgbClr val="43273A"/>
                </a:solidFill>
              </a:ln>
            </c:spPr>
          </c:marker>
          <c:cat>
            <c:strRef>
              <c:f>Sheet1!$A$2:$A$114</c:f>
              <c:strCache>
                <c:ptCount val="113"/>
                <c:pt idx="0">
                  <c:v>19954</c:v>
                </c:pt>
                <c:pt idx="1">
                  <c:v>19961</c:v>
                </c:pt>
                <c:pt idx="2">
                  <c:v>19962</c:v>
                </c:pt>
                <c:pt idx="3">
                  <c:v>19963</c:v>
                </c:pt>
                <c:pt idx="4">
                  <c:v>19964</c:v>
                </c:pt>
                <c:pt idx="5">
                  <c:v>19971</c:v>
                </c:pt>
                <c:pt idx="6">
                  <c:v>19972</c:v>
                </c:pt>
                <c:pt idx="7">
                  <c:v>19973</c:v>
                </c:pt>
                <c:pt idx="8">
                  <c:v>19974</c:v>
                </c:pt>
                <c:pt idx="9">
                  <c:v>19981</c:v>
                </c:pt>
                <c:pt idx="10">
                  <c:v>19982</c:v>
                </c:pt>
                <c:pt idx="11">
                  <c:v>19983</c:v>
                </c:pt>
                <c:pt idx="12">
                  <c:v>19984</c:v>
                </c:pt>
                <c:pt idx="13">
                  <c:v>19991</c:v>
                </c:pt>
                <c:pt idx="14">
                  <c:v>19992</c:v>
                </c:pt>
                <c:pt idx="15">
                  <c:v>19993</c:v>
                </c:pt>
                <c:pt idx="16">
                  <c:v>19994</c:v>
                </c:pt>
                <c:pt idx="17">
                  <c:v>20001</c:v>
                </c:pt>
                <c:pt idx="18">
                  <c:v>20002</c:v>
                </c:pt>
                <c:pt idx="19">
                  <c:v>20003</c:v>
                </c:pt>
                <c:pt idx="20">
                  <c:v>20004</c:v>
                </c:pt>
                <c:pt idx="21">
                  <c:v>20011</c:v>
                </c:pt>
                <c:pt idx="22">
                  <c:v>20012</c:v>
                </c:pt>
                <c:pt idx="23">
                  <c:v>20013</c:v>
                </c:pt>
                <c:pt idx="24">
                  <c:v>20014</c:v>
                </c:pt>
                <c:pt idx="25">
                  <c:v>20021</c:v>
                </c:pt>
                <c:pt idx="26">
                  <c:v>20022</c:v>
                </c:pt>
                <c:pt idx="27">
                  <c:v>20023</c:v>
                </c:pt>
                <c:pt idx="28">
                  <c:v>20024</c:v>
                </c:pt>
                <c:pt idx="29">
                  <c:v>20031</c:v>
                </c:pt>
                <c:pt idx="30">
                  <c:v>20032</c:v>
                </c:pt>
                <c:pt idx="31">
                  <c:v>20033</c:v>
                </c:pt>
                <c:pt idx="32">
                  <c:v>20034</c:v>
                </c:pt>
                <c:pt idx="33">
                  <c:v>20041</c:v>
                </c:pt>
                <c:pt idx="34">
                  <c:v>20042</c:v>
                </c:pt>
                <c:pt idx="35">
                  <c:v>20043</c:v>
                </c:pt>
                <c:pt idx="36">
                  <c:v>20044</c:v>
                </c:pt>
                <c:pt idx="37">
                  <c:v>20051</c:v>
                </c:pt>
                <c:pt idx="38">
                  <c:v>20052</c:v>
                </c:pt>
                <c:pt idx="39">
                  <c:v>20053</c:v>
                </c:pt>
                <c:pt idx="40">
                  <c:v>20054</c:v>
                </c:pt>
                <c:pt idx="41">
                  <c:v>20061</c:v>
                </c:pt>
                <c:pt idx="42">
                  <c:v>20062</c:v>
                </c:pt>
                <c:pt idx="43">
                  <c:v>20063</c:v>
                </c:pt>
                <c:pt idx="44">
                  <c:v>20064</c:v>
                </c:pt>
                <c:pt idx="45">
                  <c:v>20071</c:v>
                </c:pt>
                <c:pt idx="46">
                  <c:v>20072</c:v>
                </c:pt>
                <c:pt idx="47">
                  <c:v>20073</c:v>
                </c:pt>
                <c:pt idx="48">
                  <c:v>20074</c:v>
                </c:pt>
                <c:pt idx="49">
                  <c:v>20081</c:v>
                </c:pt>
                <c:pt idx="50">
                  <c:v>20082</c:v>
                </c:pt>
                <c:pt idx="51">
                  <c:v>20083</c:v>
                </c:pt>
                <c:pt idx="52">
                  <c:v>20084</c:v>
                </c:pt>
                <c:pt idx="53">
                  <c:v>20091</c:v>
                </c:pt>
                <c:pt idx="54">
                  <c:v>20092</c:v>
                </c:pt>
                <c:pt idx="55">
                  <c:v>20093</c:v>
                </c:pt>
                <c:pt idx="56">
                  <c:v>20094</c:v>
                </c:pt>
                <c:pt idx="57">
                  <c:v>20101</c:v>
                </c:pt>
                <c:pt idx="58">
                  <c:v>20102</c:v>
                </c:pt>
                <c:pt idx="59">
                  <c:v>20103</c:v>
                </c:pt>
                <c:pt idx="60">
                  <c:v>20104</c:v>
                </c:pt>
                <c:pt idx="61">
                  <c:v>20111</c:v>
                </c:pt>
                <c:pt idx="62">
                  <c:v>20112</c:v>
                </c:pt>
                <c:pt idx="63">
                  <c:v>20113</c:v>
                </c:pt>
                <c:pt idx="64">
                  <c:v>20114</c:v>
                </c:pt>
                <c:pt idx="65">
                  <c:v>20121</c:v>
                </c:pt>
                <c:pt idx="66">
                  <c:v>20122</c:v>
                </c:pt>
                <c:pt idx="67">
                  <c:v>20123</c:v>
                </c:pt>
                <c:pt idx="68">
                  <c:v>20124</c:v>
                </c:pt>
                <c:pt idx="69">
                  <c:v>20131</c:v>
                </c:pt>
                <c:pt idx="70">
                  <c:v>20132</c:v>
                </c:pt>
                <c:pt idx="71">
                  <c:v>20133</c:v>
                </c:pt>
                <c:pt idx="72">
                  <c:v>20134</c:v>
                </c:pt>
                <c:pt idx="73">
                  <c:v>20141</c:v>
                </c:pt>
                <c:pt idx="74">
                  <c:v>20142</c:v>
                </c:pt>
                <c:pt idx="75">
                  <c:v>20143</c:v>
                </c:pt>
                <c:pt idx="76">
                  <c:v>20144</c:v>
                </c:pt>
                <c:pt idx="77">
                  <c:v>20151</c:v>
                </c:pt>
                <c:pt idx="78">
                  <c:v>20152</c:v>
                </c:pt>
                <c:pt idx="79">
                  <c:v>20153</c:v>
                </c:pt>
                <c:pt idx="80">
                  <c:v>20154</c:v>
                </c:pt>
                <c:pt idx="81">
                  <c:v>20161</c:v>
                </c:pt>
                <c:pt idx="82">
                  <c:v>20162</c:v>
                </c:pt>
                <c:pt idx="83">
                  <c:v>20163</c:v>
                </c:pt>
                <c:pt idx="84">
                  <c:v>20164</c:v>
                </c:pt>
                <c:pt idx="85">
                  <c:v>20171</c:v>
                </c:pt>
                <c:pt idx="86">
                  <c:v>20172</c:v>
                </c:pt>
                <c:pt idx="87">
                  <c:v>20173</c:v>
                </c:pt>
                <c:pt idx="88">
                  <c:v>20174</c:v>
                </c:pt>
                <c:pt idx="89">
                  <c:v>20181</c:v>
                </c:pt>
                <c:pt idx="90">
                  <c:v>20182</c:v>
                </c:pt>
                <c:pt idx="91">
                  <c:v>20183</c:v>
                </c:pt>
                <c:pt idx="92">
                  <c:v>20184</c:v>
                </c:pt>
                <c:pt idx="93">
                  <c:v>20191</c:v>
                </c:pt>
                <c:pt idx="94">
                  <c:v>20192</c:v>
                </c:pt>
                <c:pt idx="95">
                  <c:v>20193</c:v>
                </c:pt>
                <c:pt idx="96">
                  <c:v>20194</c:v>
                </c:pt>
                <c:pt idx="97">
                  <c:v>20201</c:v>
                </c:pt>
                <c:pt idx="98">
                  <c:v>20202</c:v>
                </c:pt>
                <c:pt idx="99">
                  <c:v>20203</c:v>
                </c:pt>
                <c:pt idx="100">
                  <c:v>20204</c:v>
                </c:pt>
                <c:pt idx="101">
                  <c:v>20211</c:v>
                </c:pt>
                <c:pt idx="102">
                  <c:v>20212</c:v>
                </c:pt>
                <c:pt idx="103">
                  <c:v>20213</c:v>
                </c:pt>
                <c:pt idx="104">
                  <c:v>20214</c:v>
                </c:pt>
                <c:pt idx="105">
                  <c:v>20221</c:v>
                </c:pt>
                <c:pt idx="106">
                  <c:v>20222</c:v>
                </c:pt>
                <c:pt idx="107">
                  <c:v>20223</c:v>
                </c:pt>
                <c:pt idx="108">
                  <c:v>20224</c:v>
                </c:pt>
                <c:pt idx="109">
                  <c:v>20231</c:v>
                </c:pt>
                <c:pt idx="110">
                  <c:v>20232</c:v>
                </c:pt>
                <c:pt idx="111">
                  <c:v>20233</c:v>
                </c:pt>
                <c:pt idx="112">
                  <c:v>20234</c:v>
                </c:pt>
              </c:strCache>
            </c:strRef>
          </c:cat>
          <c:val>
            <c:numRef>
              <c:f>Sheet1!$C$2:$C$114</c:f>
              <c:numCache>
                <c:formatCode>General</c:formatCode>
                <c:ptCount val="113"/>
                <c:pt idx="4">
                  <c:v>6.3621167879006624E-2</c:v>
                </c:pt>
                <c:pt idx="5">
                  <c:v>6.5537326703383192E-2</c:v>
                </c:pt>
                <c:pt idx="6">
                  <c:v>6.8369190955960502E-2</c:v>
                </c:pt>
                <c:pt idx="7">
                  <c:v>7.138609518069261E-2</c:v>
                </c:pt>
                <c:pt idx="8">
                  <c:v>7.3714431478941078E-2</c:v>
                </c:pt>
                <c:pt idx="9">
                  <c:v>7.1977223533356005E-2</c:v>
                </c:pt>
                <c:pt idx="10">
                  <c:v>6.9421238236834215E-2</c:v>
                </c:pt>
                <c:pt idx="11">
                  <c:v>6.6713104512607702E-2</c:v>
                </c:pt>
                <c:pt idx="12">
                  <c:v>6.4633470765793621E-2</c:v>
                </c:pt>
                <c:pt idx="13">
                  <c:v>7.0241916671249349E-2</c:v>
                </c:pt>
                <c:pt idx="14">
                  <c:v>7.8526850901434742E-2</c:v>
                </c:pt>
                <c:pt idx="15">
                  <c:v>8.734827591840455E-2</c:v>
                </c:pt>
                <c:pt idx="16">
                  <c:v>9.415290076654359E-2</c:v>
                </c:pt>
                <c:pt idx="17">
                  <c:v>8.8147450697479979E-2</c:v>
                </c:pt>
                <c:pt idx="18">
                  <c:v>7.9390331840848871E-2</c:v>
                </c:pt>
                <c:pt idx="19">
                  <c:v>7.0212835664898998E-2</c:v>
                </c:pt>
                <c:pt idx="20">
                  <c:v>6.3234648757051648E-2</c:v>
                </c:pt>
                <c:pt idx="21">
                  <c:v>6.2101070465808039E-2</c:v>
                </c:pt>
                <c:pt idx="22">
                  <c:v>6.042548456867558E-2</c:v>
                </c:pt>
                <c:pt idx="23">
                  <c:v>5.8640036356062408E-2</c:v>
                </c:pt>
                <c:pt idx="24">
                  <c:v>5.7261827468783721E-2</c:v>
                </c:pt>
                <c:pt idx="25">
                  <c:v>5.2689076066115614E-2</c:v>
                </c:pt>
                <c:pt idx="26">
                  <c:v>4.5912009797099085E-2</c:v>
                </c:pt>
                <c:pt idx="27">
                  <c:v>3.8666985837736423E-2</c:v>
                </c:pt>
                <c:pt idx="28">
                  <c:v>3.3057730391127693E-2</c:v>
                </c:pt>
                <c:pt idx="29">
                  <c:v>3.4976385138844934E-2</c:v>
                </c:pt>
                <c:pt idx="30">
                  <c:v>3.7850792893108665E-2</c:v>
                </c:pt>
                <c:pt idx="31">
                  <c:v>4.0965163256276416E-2</c:v>
                </c:pt>
                <c:pt idx="32">
                  <c:v>4.3406379258926986E-2</c:v>
                </c:pt>
                <c:pt idx="33">
                  <c:v>5.1290414389096206E-2</c:v>
                </c:pt>
                <c:pt idx="34">
                  <c:v>6.3047231553501115E-2</c:v>
                </c:pt>
                <c:pt idx="35">
                  <c:v>7.57122518881439E-2</c:v>
                </c:pt>
                <c:pt idx="36">
                  <c:v>8.5586937453887124E-2</c:v>
                </c:pt>
                <c:pt idx="37">
                  <c:v>8.1855769490560171E-2</c:v>
                </c:pt>
                <c:pt idx="38">
                  <c:v>7.6394583843044872E-2</c:v>
                </c:pt>
                <c:pt idx="39">
                  <c:v>7.0645089423927443E-2</c:v>
                </c:pt>
                <c:pt idx="40">
                  <c:v>6.6255387888406458E-2</c:v>
                </c:pt>
                <c:pt idx="41">
                  <c:v>5.9609141283776479E-2</c:v>
                </c:pt>
                <c:pt idx="42">
                  <c:v>4.9798176948953721E-2</c:v>
                </c:pt>
                <c:pt idx="43">
                  <c:v>3.9361115279620051E-2</c:v>
                </c:pt>
                <c:pt idx="44">
                  <c:v>3.1316711698662347E-2</c:v>
                </c:pt>
                <c:pt idx="45">
                  <c:v>3.2353683076971507E-2</c:v>
                </c:pt>
                <c:pt idx="46">
                  <c:v>3.3908421885985751E-2</c:v>
                </c:pt>
                <c:pt idx="47">
                  <c:v>3.5594599128273563E-2</c:v>
                </c:pt>
                <c:pt idx="48">
                  <c:v>3.6917516086403701E-2</c:v>
                </c:pt>
                <c:pt idx="49">
                  <c:v>3.2333188812897262E-2</c:v>
                </c:pt>
                <c:pt idx="50">
                  <c:v>2.5477102657481154E-2</c:v>
                </c:pt>
                <c:pt idx="51">
                  <c:v>1.8064669584080484E-2</c:v>
                </c:pt>
                <c:pt idx="52">
                  <c:v>1.2266004745071335E-2</c:v>
                </c:pt>
                <c:pt idx="53">
                  <c:v>1.3818348668273028E-2</c:v>
                </c:pt>
                <c:pt idx="54">
                  <c:v>1.6165855372808791E-2</c:v>
                </c:pt>
                <c:pt idx="55">
                  <c:v>1.8739424770435109E-2</c:v>
                </c:pt>
                <c:pt idx="56">
                  <c:v>2.0778975075595341E-2</c:v>
                </c:pt>
                <c:pt idx="57">
                  <c:v>1.8678364954079374E-2</c:v>
                </c:pt>
                <c:pt idx="58">
                  <c:v>1.5513942895309718E-2</c:v>
                </c:pt>
                <c:pt idx="59">
                  <c:v>1.2061547892910252E-2</c:v>
                </c:pt>
                <c:pt idx="60">
                  <c:v>9.3378941271182736E-3</c:v>
                </c:pt>
                <c:pt idx="61">
                  <c:v>1.4265224871633064E-2</c:v>
                </c:pt>
                <c:pt idx="62">
                  <c:v>2.1726387225743826E-2</c:v>
                </c:pt>
                <c:pt idx="63">
                  <c:v>2.9919760184446309E-2</c:v>
                </c:pt>
                <c:pt idx="64">
                  <c:v>3.6423204944518117E-2</c:v>
                </c:pt>
                <c:pt idx="65">
                  <c:v>3.32550645859786E-2</c:v>
                </c:pt>
                <c:pt idx="66">
                  <c:v>2.8515906912764954E-2</c:v>
                </c:pt>
                <c:pt idx="67">
                  <c:v>2.3390769230699826E-2</c:v>
                </c:pt>
                <c:pt idx="68">
                  <c:v>1.9380405628896646E-2</c:v>
                </c:pt>
                <c:pt idx="69">
                  <c:v>2.1547166405043949E-2</c:v>
                </c:pt>
                <c:pt idx="70">
                  <c:v>2.4813299095357344E-2</c:v>
                </c:pt>
                <c:pt idx="71">
                  <c:v>2.8379487228347156E-2</c:v>
                </c:pt>
                <c:pt idx="72">
                  <c:v>3.1194998012119779E-2</c:v>
                </c:pt>
                <c:pt idx="73">
                  <c:v>3.429564686544051E-2</c:v>
                </c:pt>
                <c:pt idx="74">
                  <c:v>3.8944726373113303E-2</c:v>
                </c:pt>
                <c:pt idx="75">
                  <c:v>4.3987185860644207E-2</c:v>
                </c:pt>
                <c:pt idx="76">
                  <c:v>4.7943577880164678E-2</c:v>
                </c:pt>
                <c:pt idx="77">
                  <c:v>4.6652004743420683E-2</c:v>
                </c:pt>
                <c:pt idx="78">
                  <c:v>4.4729879216559798E-2</c:v>
                </c:pt>
                <c:pt idx="79">
                  <c:v>4.2664467105096193E-2</c:v>
                </c:pt>
                <c:pt idx="80">
                  <c:v>4.1057828636355653E-2</c:v>
                </c:pt>
                <c:pt idx="81">
                  <c:v>3.8911566413017962E-2</c:v>
                </c:pt>
                <c:pt idx="82">
                  <c:v>3.570766304339057E-2</c:v>
                </c:pt>
                <c:pt idx="83">
                  <c:v>3.2251755475412258E-2</c:v>
                </c:pt>
                <c:pt idx="84">
                  <c:v>2.9553999137112541E-2</c:v>
                </c:pt>
                <c:pt idx="85">
                  <c:v>2.8099143065653642E-2</c:v>
                </c:pt>
                <c:pt idx="86">
                  <c:v>2.591614011229848E-2</c:v>
                </c:pt>
                <c:pt idx="87">
                  <c:v>2.354624031614283E-2</c:v>
                </c:pt>
                <c:pt idx="88">
                  <c:v>2.1685187722447541E-2</c:v>
                </c:pt>
                <c:pt idx="89">
                  <c:v>3.1283905802101053E-2</c:v>
                </c:pt>
                <c:pt idx="90">
                  <c:v>4.5737797503101918E-2</c:v>
                </c:pt>
                <c:pt idx="91">
                  <c:v>6.1498950558980026E-2</c:v>
                </c:pt>
                <c:pt idx="92">
                  <c:v>7.3927241595773463E-2</c:v>
                </c:pt>
                <c:pt idx="93">
                  <c:v>6.316228852831296E-2</c:v>
                </c:pt>
                <c:pt idx="94">
                  <c:v>4.7325103444054495E-2</c:v>
                </c:pt>
                <c:pt idx="95">
                  <c:v>3.054711644980479E-2</c:v>
                </c:pt>
                <c:pt idx="96">
                  <c:v>1.7664287864496808E-2</c:v>
                </c:pt>
                <c:pt idx="97">
                  <c:v>2.72564776084534E-2</c:v>
                </c:pt>
                <c:pt idx="98">
                  <c:v>4.1726758385743912E-2</c:v>
                </c:pt>
                <c:pt idx="99">
                  <c:v>5.7541806962495112E-2</c:v>
                </c:pt>
                <c:pt idx="100">
                  <c:v>7.0039184332508553E-2</c:v>
                </c:pt>
                <c:pt idx="101">
                  <c:v>7.2014490350966076E-2</c:v>
                </c:pt>
                <c:pt idx="102">
                  <c:v>7.49255043815924E-2</c:v>
                </c:pt>
                <c:pt idx="103">
                  <c:v>7.801593653928407E-2</c:v>
                </c:pt>
                <c:pt idx="104">
                  <c:v>8.0393443002204412E-2</c:v>
                </c:pt>
                <c:pt idx="105">
                  <c:v>0.11127213423348148</c:v>
                </c:pt>
                <c:pt idx="106">
                  <c:v>0.15657129027156902</c:v>
                </c:pt>
                <c:pt idx="107">
                  <c:v>0.20439469599065041</c:v>
                </c:pt>
                <c:pt idx="108">
                  <c:v>0.24099961248815926</c:v>
                </c:pt>
                <c:pt idx="109">
                  <c:v>0.21544848695963759</c:v>
                </c:pt>
                <c:pt idx="110">
                  <c:v>0.18043375599684386</c:v>
                </c:pt>
                <c:pt idx="111">
                  <c:v>0.14632602933163263</c:v>
                </c:pt>
                <c:pt idx="112">
                  <c:v>0.12199544970949749</c:v>
                </c:pt>
              </c:numCache>
            </c:numRef>
          </c:val>
          <c:smooth val="1"/>
          <c:extLst>
            <c:ext xmlns:c16="http://schemas.microsoft.com/office/drawing/2014/chart" uri="{C3380CC4-5D6E-409C-BE32-E72D297353CC}">
              <c16:uniqueId val="{00000001-A13C-4E5E-B5F3-031966C02762}"/>
            </c:ext>
          </c:extLst>
        </c:ser>
        <c:dLbls>
          <c:showLegendKey val="0"/>
          <c:showVal val="0"/>
          <c:showCatName val="0"/>
          <c:showSerName val="0"/>
          <c:showPercent val="0"/>
          <c:showBubbleSize val="0"/>
        </c:dLbls>
        <c:marker val="1"/>
        <c:smooth val="0"/>
        <c:axId val="-2059001504"/>
        <c:axId val="-2058999456"/>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rot="-5400000" vert="horz"/>
          <a:lstStyle/>
          <a:p>
            <a:pPr>
              <a:defRPr sz="1200" b="0" baseline="0">
                <a:solidFill>
                  <a:schemeClr val="tx1">
                    <a:lumMod val="50000"/>
                  </a:schemeClr>
                </a:solidFill>
              </a:defRPr>
            </a:pPr>
            <a:endParaRPr lang="en-US"/>
          </a:p>
        </c:txPr>
        <c:crossAx val="-2058999456"/>
        <c:crosses val="autoZero"/>
        <c:auto val="0"/>
        <c:lblAlgn val="ctr"/>
        <c:lblOffset val="100"/>
        <c:tickLblSkip val="4"/>
        <c:noMultiLvlLbl val="0"/>
      </c:catAx>
      <c:valAx>
        <c:axId val="-2058999456"/>
        <c:scaling>
          <c:orientation val="minMax"/>
          <c:max val="0.25"/>
        </c:scaling>
        <c:delete val="0"/>
        <c:axPos val="l"/>
        <c:majorGridlines>
          <c:spPr>
            <a:ln>
              <a:solidFill>
                <a:schemeClr val="tx1">
                  <a:lumMod val="40000"/>
                  <a:lumOff val="60000"/>
                </a:schemeClr>
              </a:solidFill>
              <a:prstDash val="dash"/>
            </a:ln>
          </c:spPr>
        </c:majorGridlines>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643461112"/>
        <c:scaling>
          <c:orientation val="minMax"/>
          <c:max val="1"/>
          <c:min val="0"/>
        </c:scaling>
        <c:delete val="0"/>
        <c:axPos val="r"/>
        <c:numFmt formatCode="General" sourceLinked="1"/>
        <c:majorTickMark val="none"/>
        <c:minorTickMark val="none"/>
        <c:tickLblPos val="none"/>
        <c:spPr>
          <a:ln>
            <a:noFill/>
          </a:ln>
        </c:spPr>
        <c:txPr>
          <a:bodyPr/>
          <a:lstStyle/>
          <a:p>
            <a:pPr>
              <a:defRPr sz="1400"/>
            </a:pPr>
            <a:endParaRPr lang="en-US"/>
          </a:p>
        </c:txPr>
        <c:crossAx val="643462096"/>
        <c:crosses val="max"/>
        <c:crossBetween val="between"/>
      </c:valAx>
      <c:catAx>
        <c:axId val="643462096"/>
        <c:scaling>
          <c:orientation val="minMax"/>
        </c:scaling>
        <c:delete val="1"/>
        <c:axPos val="b"/>
        <c:numFmt formatCode="General" sourceLinked="1"/>
        <c:majorTickMark val="out"/>
        <c:minorTickMark val="none"/>
        <c:tickLblPos val="nextTo"/>
        <c:crossAx val="643461112"/>
        <c:crosses val="autoZero"/>
        <c:auto val="1"/>
        <c:lblAlgn val="ctr"/>
        <c:lblOffset val="100"/>
        <c:noMultiLvlLbl val="0"/>
      </c:catAx>
    </c:plotArea>
    <c:legend>
      <c:legendPos val="b"/>
      <c:layout>
        <c:manualLayout>
          <c:xMode val="edge"/>
          <c:yMode val="edge"/>
          <c:x val="1.9025420340162667E-2"/>
          <c:y val="0.87506839213074195"/>
          <c:w val="0.58697664164474628"/>
          <c:h val="5.5445203035421178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0.78466</cdr:x>
      <cdr:y>0.12651</cdr:y>
    </cdr:from>
    <cdr:to>
      <cdr:x>0.9123</cdr:x>
      <cdr:y>0.22168</cdr:y>
    </cdr:to>
    <cdr:sp macro="" textlink="">
      <cdr:nvSpPr>
        <cdr:cNvPr id="4" name="TextBox 3">
          <a:extLst xmlns:a="http://schemas.openxmlformats.org/drawingml/2006/main">
            <a:ext uri="{FF2B5EF4-FFF2-40B4-BE49-F238E27FC236}">
              <a16:creationId xmlns:a16="http://schemas.microsoft.com/office/drawing/2014/main" id="{8337B66D-EF07-4E08-B0C5-ED7CD2D1FC61}"/>
            </a:ext>
          </a:extLst>
        </cdr:cNvPr>
        <cdr:cNvSpPr txBox="1"/>
      </cdr:nvSpPr>
      <cdr:spPr>
        <a:xfrm xmlns:a="http://schemas.openxmlformats.org/drawingml/2006/main">
          <a:off x="9075737" y="531812"/>
          <a:ext cx="147637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0.7252</cdr:x>
      <cdr:y>0.12333</cdr:y>
    </cdr:from>
    <cdr:to>
      <cdr:x>0.8652</cdr:x>
      <cdr:y>0.22529</cdr:y>
    </cdr:to>
    <cdr:sp macro="" textlink="">
      <cdr:nvSpPr>
        <cdr:cNvPr id="5" name="TextBox 4">
          <a:extLst xmlns:a="http://schemas.openxmlformats.org/drawingml/2006/main">
            <a:ext uri="{FF2B5EF4-FFF2-40B4-BE49-F238E27FC236}">
              <a16:creationId xmlns:a16="http://schemas.microsoft.com/office/drawing/2014/main" id="{D098D896-08DA-46A2-B59E-4640C4452FB8}"/>
            </a:ext>
          </a:extLst>
        </cdr:cNvPr>
        <cdr:cNvSpPr txBox="1"/>
      </cdr:nvSpPr>
      <cdr:spPr>
        <a:xfrm xmlns:a="http://schemas.openxmlformats.org/drawingml/2006/main">
          <a:off x="8388026" y="518451"/>
          <a:ext cx="1619314" cy="42860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l-GR" sz="1600" b="1" dirty="0"/>
            <a:t>ρ</a:t>
          </a:r>
          <a:r>
            <a:rPr lang="en-US" sz="1600" b="1" dirty="0"/>
            <a:t> = 0.83</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0.78466</cdr:x>
      <cdr:y>0.12651</cdr:y>
    </cdr:from>
    <cdr:to>
      <cdr:x>0.9123</cdr:x>
      <cdr:y>0.22168</cdr:y>
    </cdr:to>
    <cdr:sp macro="" textlink="">
      <cdr:nvSpPr>
        <cdr:cNvPr id="4" name="TextBox 3">
          <a:extLst xmlns:a="http://schemas.openxmlformats.org/drawingml/2006/main">
            <a:ext uri="{FF2B5EF4-FFF2-40B4-BE49-F238E27FC236}">
              <a16:creationId xmlns:a16="http://schemas.microsoft.com/office/drawing/2014/main" id="{8337B66D-EF07-4E08-B0C5-ED7CD2D1FC61}"/>
            </a:ext>
          </a:extLst>
        </cdr:cNvPr>
        <cdr:cNvSpPr txBox="1"/>
      </cdr:nvSpPr>
      <cdr:spPr>
        <a:xfrm xmlns:a="http://schemas.openxmlformats.org/drawingml/2006/main">
          <a:off x="9075737" y="531812"/>
          <a:ext cx="147637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0.72628</cdr:x>
      <cdr:y>0.1061</cdr:y>
    </cdr:from>
    <cdr:to>
      <cdr:x>0.86628</cdr:x>
      <cdr:y>0.20806</cdr:y>
    </cdr:to>
    <cdr:sp macro="" textlink="">
      <cdr:nvSpPr>
        <cdr:cNvPr id="5" name="TextBox 4">
          <a:extLst xmlns:a="http://schemas.openxmlformats.org/drawingml/2006/main">
            <a:ext uri="{FF2B5EF4-FFF2-40B4-BE49-F238E27FC236}">
              <a16:creationId xmlns:a16="http://schemas.microsoft.com/office/drawing/2014/main" id="{D098D896-08DA-46A2-B59E-4640C4452FB8}"/>
            </a:ext>
          </a:extLst>
        </cdr:cNvPr>
        <cdr:cNvSpPr txBox="1"/>
      </cdr:nvSpPr>
      <cdr:spPr>
        <a:xfrm xmlns:a="http://schemas.openxmlformats.org/drawingml/2006/main">
          <a:off x="8400562" y="446007"/>
          <a:ext cx="1619313" cy="42860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l-GR" sz="1600" b="1" dirty="0"/>
            <a:t>ρ</a:t>
          </a:r>
          <a:r>
            <a:rPr lang="en-US" sz="1600" b="1" dirty="0"/>
            <a:t> = 0.67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DB79448-9AE0-4191-9194-5616E8936B34}" type="datetimeFigureOut">
              <a:rPr lang="en-US" smtClean="0"/>
              <a:t>1/27/2025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744936-B24F-4EA2-AE65-E95FC97562B3}" type="slidenum">
              <a:rPr lang="en-US" smtClean="0"/>
              <a:t>‹#›</a:t>
            </a:fld>
            <a:endParaRPr lang="en-US"/>
          </a:p>
        </p:txBody>
      </p:sp>
    </p:spTree>
    <p:extLst>
      <p:ext uri="{BB962C8B-B14F-4D97-AF65-F5344CB8AC3E}">
        <p14:creationId xmlns:p14="http://schemas.microsoft.com/office/powerpoint/2010/main" val="830721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 text: L</a:t>
            </a:r>
            <a:r>
              <a:rPr lang="en-US" sz="1200" kern="1200" dirty="0">
                <a:solidFill>
                  <a:schemeClr val="tx1"/>
                </a:solidFill>
                <a:effectLst/>
                <a:latin typeface="+mn-lt"/>
                <a:ea typeface="+mn-ea"/>
                <a:cs typeface="+mn-cs"/>
              </a:rPr>
              <a:t>ine chart providing quarterly historical and modeled estimates of homeowner improvement spending from 1995-Q4 to 2023-Q4 as four-quarter moving rates of change. Growth rates produced by the LIRA model tend to follow the same trajectory and turning points as those estimated by the AHS-based benchmark data, but the LIRA estimates tend not to vary as much between cyclical peaks and troughs. </a:t>
            </a:r>
            <a:endParaRPr lang="en-US" dirty="0"/>
          </a:p>
          <a:p>
            <a:endParaRPr lang="en-US" dirty="0"/>
          </a:p>
        </p:txBody>
      </p:sp>
      <p:sp>
        <p:nvSpPr>
          <p:cNvPr id="4" name="Slide Number Placeholder 3"/>
          <p:cNvSpPr>
            <a:spLocks noGrp="1"/>
          </p:cNvSpPr>
          <p:nvPr>
            <p:ph type="sldNum" sz="quarter" idx="5"/>
          </p:nvPr>
        </p:nvSpPr>
        <p:spPr/>
        <p:txBody>
          <a:bodyPr/>
          <a:lstStyle/>
          <a:p>
            <a:fld id="{39744936-B24F-4EA2-AE65-E95FC97562B3}" type="slidenum">
              <a:rPr lang="en-US" smtClean="0"/>
              <a:t>1</a:t>
            </a:fld>
            <a:endParaRPr lang="en-US"/>
          </a:p>
        </p:txBody>
      </p:sp>
    </p:spTree>
    <p:extLst>
      <p:ext uri="{BB962C8B-B14F-4D97-AF65-F5344CB8AC3E}">
        <p14:creationId xmlns:p14="http://schemas.microsoft.com/office/powerpoint/2010/main" val="75708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 text: L</a:t>
            </a:r>
            <a:r>
              <a:rPr lang="en-US" sz="1200" kern="1200" dirty="0">
                <a:solidFill>
                  <a:schemeClr val="tx1"/>
                </a:solidFill>
                <a:effectLst/>
                <a:latin typeface="+mn-lt"/>
                <a:ea typeface="+mn-ea"/>
                <a:cs typeface="+mn-cs"/>
              </a:rPr>
              <a:t>ine chart providing quarterly historical and modeled estimates of homeowner maintenance spending from 1995-Q4 to 2023-Q4 as four-quarter moving rates of change. Growth rates produced by the LIRA model tend to follow the same trajectory and turning points as those estimated by the AHS-based benchmark data, except during the prior cyclical downturn in 2008 and 2009 when LIRA estimates were significantly lower and negative and the pandemic upturn and downturn in 2021–2023 when LIRA estimates </a:t>
            </a:r>
            <a:r>
              <a:rPr lang="en-US" sz="1200" kern="1200">
                <a:solidFill>
                  <a:schemeClr val="tx1"/>
                </a:solidFill>
                <a:effectLst/>
                <a:latin typeface="+mn-lt"/>
                <a:ea typeface="+mn-ea"/>
                <a:cs typeface="+mn-cs"/>
              </a:rPr>
              <a:t>were again significantly </a:t>
            </a:r>
            <a:r>
              <a:rPr lang="en-US" sz="1200" kern="1200" dirty="0">
                <a:solidFill>
                  <a:schemeClr val="tx1"/>
                </a:solidFill>
                <a:effectLst/>
                <a:latin typeface="+mn-lt"/>
                <a:ea typeface="+mn-ea"/>
                <a:cs typeface="+mn-cs"/>
              </a:rPr>
              <a:t>lower. </a:t>
            </a:r>
            <a:endParaRPr lang="en-US" dirty="0"/>
          </a:p>
          <a:p>
            <a:endParaRPr lang="en-US" dirty="0"/>
          </a:p>
        </p:txBody>
      </p:sp>
      <p:sp>
        <p:nvSpPr>
          <p:cNvPr id="4" name="Slide Number Placeholder 3"/>
          <p:cNvSpPr>
            <a:spLocks noGrp="1"/>
          </p:cNvSpPr>
          <p:nvPr>
            <p:ph type="sldNum" sz="quarter" idx="5"/>
          </p:nvPr>
        </p:nvSpPr>
        <p:spPr/>
        <p:txBody>
          <a:bodyPr/>
          <a:lstStyle/>
          <a:p>
            <a:fld id="{39744936-B24F-4EA2-AE65-E95FC97562B3}" type="slidenum">
              <a:rPr lang="en-US" smtClean="0"/>
              <a:t>2</a:t>
            </a:fld>
            <a:endParaRPr lang="en-US"/>
          </a:p>
        </p:txBody>
      </p:sp>
    </p:spTree>
    <p:extLst>
      <p:ext uri="{BB962C8B-B14F-4D97-AF65-F5344CB8AC3E}">
        <p14:creationId xmlns:p14="http://schemas.microsoft.com/office/powerpoint/2010/main" val="304001761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5515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224746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453386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950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75221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endParaRPr lang="en-US" dirty="0"/>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743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endParaRPr lang="en-US" dirty="0"/>
          </a:p>
        </p:txBody>
      </p:sp>
    </p:spTree>
    <p:extLst>
      <p:ext uri="{BB962C8B-B14F-4D97-AF65-F5344CB8AC3E}">
        <p14:creationId xmlns:p14="http://schemas.microsoft.com/office/powerpoint/2010/main" val="158772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08155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68292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1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448488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30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solidFill>
                  <a:schemeClr val="tx1"/>
                </a:solidFill>
              </a:rPr>
              <a:t>© PRESIDENT AND FELLOWS OF HARVARD COLLEGE</a:t>
            </a:r>
          </a:p>
        </p:txBody>
      </p:sp>
    </p:spTree>
    <p:extLst>
      <p:ext uri="{BB962C8B-B14F-4D97-AF65-F5344CB8AC3E}">
        <p14:creationId xmlns:p14="http://schemas.microsoft.com/office/powerpoint/2010/main" val="3348799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5250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3305387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dirty="0"/>
              <a:t>Thank You</a:t>
            </a:r>
          </a:p>
        </p:txBody>
      </p:sp>
    </p:spTree>
    <p:extLst>
      <p:ext uri="{BB962C8B-B14F-4D97-AF65-F5344CB8AC3E}">
        <p14:creationId xmlns:p14="http://schemas.microsoft.com/office/powerpoint/2010/main" val="68789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32728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463709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57952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endParaRPr lang="en-US" dirty="0"/>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25427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54524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4691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31798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lumMod val="65000"/>
                  </a:schemeClr>
                </a:solidFill>
              </a:rPr>
              <a:t>©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dirty="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666422"/>
      </p:ext>
    </p:extLst>
  </p:cSld>
  <p:clrMap bg1="lt1" tx1="dk1" bg2="lt2" tx2="dk2" accent1="accent1" accent2="accent2" accent3="accent3" accent4="accent4" accent5="accent5" accent6="accent6" hlink="hlink" folHlink="folHlink"/>
  <p:sldLayoutIdLst>
    <p:sldLayoutId id="2147483658" r:id="rId1"/>
    <p:sldLayoutId id="2147483674" r:id="rId2"/>
    <p:sldLayoutId id="2147483669" r:id="rId3"/>
    <p:sldLayoutId id="2147483670" r:id="rId4"/>
    <p:sldLayoutId id="2147483671" r:id="rId5"/>
    <p:sldLayoutId id="2147483678" r:id="rId6"/>
    <p:sldLayoutId id="2147483679" r:id="rId7"/>
    <p:sldLayoutId id="2147483681" r:id="rId8"/>
    <p:sldLayoutId id="2147483680" r:id="rId9"/>
    <p:sldLayoutId id="2147483684" r:id="rId10"/>
    <p:sldLayoutId id="2147483688" r:id="rId11"/>
    <p:sldLayoutId id="2147483689" r:id="rId12"/>
    <p:sldLayoutId id="2147483685" r:id="rId13"/>
    <p:sldLayoutId id="2147483682" r:id="rId14"/>
    <p:sldLayoutId id="2147483673" r:id="rId15"/>
    <p:sldLayoutId id="2147483683" r:id="rId16"/>
    <p:sldLayoutId id="2147483672" r:id="rId17"/>
    <p:sldLayoutId id="2147483675" r:id="rId18"/>
    <p:sldLayoutId id="2147483676" r:id="rId19"/>
    <p:sldLayoutId id="2147483677" r:id="rId20"/>
    <p:sldLayoutId id="2147483686" r:id="rId21"/>
    <p:sldLayoutId id="2147483687" r:id="rId22"/>
  </p:sldLayoutIdLst>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jchs.harvard.edu/sites/default/files/lti-file/n16-4_will_0.pdf"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jchs.harvard.edu/sites/default/files/lti-file/n16-4_will_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806859-0878-4C69-81FA-349F3EC0D196}"/>
              </a:ext>
            </a:extLst>
          </p:cNvPr>
          <p:cNvSpPr>
            <a:spLocks noGrp="1"/>
          </p:cNvSpPr>
          <p:nvPr>
            <p:ph type="title"/>
          </p:nvPr>
        </p:nvSpPr>
        <p:spPr/>
        <p:txBody>
          <a:bodyPr/>
          <a:lstStyle/>
          <a:p>
            <a:r>
              <a:rPr lang="en-US" dirty="0"/>
              <a:t>Figure 2A: LIRA Improvements Model Tracks Benchmark Turning Points Closely, But is Less Volatile</a:t>
            </a:r>
          </a:p>
        </p:txBody>
      </p:sp>
      <p:graphicFrame>
        <p:nvGraphicFramePr>
          <p:cNvPr id="9" name="Content Placeholder 8">
            <a:extLst>
              <a:ext uri="{FF2B5EF4-FFF2-40B4-BE49-F238E27FC236}">
                <a16:creationId xmlns:a16="http://schemas.microsoft.com/office/drawing/2014/main" id="{95482333-D65C-473D-AA95-C16012E5D092}"/>
              </a:ext>
            </a:extLst>
          </p:cNvPr>
          <p:cNvGraphicFramePr>
            <a:graphicFrameLocks noGrp="1"/>
          </p:cNvGraphicFramePr>
          <p:nvPr>
            <p:ph idx="1"/>
            <p:extLst>
              <p:ext uri="{D42A27DB-BD31-4B8C-83A1-F6EECF244321}">
                <p14:modId xmlns:p14="http://schemas.microsoft.com/office/powerpoint/2010/main" val="54116508"/>
              </p:ext>
            </p:extLst>
          </p:nvPr>
        </p:nvGraphicFramePr>
        <p:xfrm>
          <a:off x="267855" y="1255378"/>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F2712CAC-7EAB-4E3E-B066-83E1D627DD4F}"/>
              </a:ext>
            </a:extLst>
          </p:cNvPr>
          <p:cNvSpPr>
            <a:spLocks noGrp="1"/>
          </p:cNvSpPr>
          <p:nvPr>
            <p:ph type="body" sz="quarter" idx="10"/>
          </p:nvPr>
        </p:nvSpPr>
        <p:spPr>
          <a:xfrm>
            <a:off x="267855" y="5927834"/>
            <a:ext cx="11566525" cy="533511"/>
          </a:xfrm>
        </p:spPr>
        <p:txBody>
          <a:bodyPr/>
          <a:lstStyle/>
          <a:p>
            <a:r>
              <a:rPr lang="en-US" dirty="0"/>
              <a:t>Notes: ρ is the correlation coefficient ranging from -1 to +1 where -1 indicates a perfectly negative correlation, +1 a perfectly positive correlation, and 0 no correlation. The estimates produced by the improvements LIRA model and the AHS-based benchmark have a correlation coefficient (</a:t>
            </a:r>
            <a:r>
              <a:rPr lang="el-GR" dirty="0"/>
              <a:t>ρ</a:t>
            </a:r>
            <a:r>
              <a:rPr lang="en-US" dirty="0"/>
              <a:t>) of 0.83 with a significance level (p-value) of 0.00. The significance level indicates the level of confidence that the correlation is not equal to zero, or the probability that the correlation coefficient would have arisen if the model estimates and home improvement spending were unrelated. For more information about the development of the benchmark series and LIRA model, see </a:t>
            </a:r>
            <a:r>
              <a:rPr lang="en-US" dirty="0">
                <a:hlinkClick r:id="rId4"/>
              </a:rPr>
              <a:t>Abbe Will, </a:t>
            </a:r>
            <a:r>
              <a:rPr lang="en-US" i="1" dirty="0">
                <a:hlinkClick r:id="rId4"/>
              </a:rPr>
              <a:t>Re-Benchmarking the Leading Indicator of Remodeling Activity</a:t>
            </a:r>
            <a:r>
              <a:rPr lang="en-US" dirty="0">
                <a:hlinkClick r:id="rId4"/>
              </a:rPr>
              <a:t>, JCHS Research Note, April 2016</a:t>
            </a:r>
            <a:r>
              <a:rPr lang="en-US" dirty="0"/>
              <a:t>.</a:t>
            </a:r>
          </a:p>
          <a:p>
            <a:r>
              <a:rPr lang="en-US" dirty="0"/>
              <a:t>Source: Joint Center for Housing Studies and NBER.</a:t>
            </a:r>
          </a:p>
        </p:txBody>
      </p:sp>
    </p:spTree>
    <p:extLst>
      <p:ext uri="{BB962C8B-B14F-4D97-AF65-F5344CB8AC3E}">
        <p14:creationId xmlns:p14="http://schemas.microsoft.com/office/powerpoint/2010/main" val="1061425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806859-0878-4C69-81FA-349F3EC0D196}"/>
              </a:ext>
            </a:extLst>
          </p:cNvPr>
          <p:cNvSpPr>
            <a:spLocks noGrp="1"/>
          </p:cNvSpPr>
          <p:nvPr>
            <p:ph type="title"/>
          </p:nvPr>
        </p:nvSpPr>
        <p:spPr/>
        <p:txBody>
          <a:bodyPr/>
          <a:lstStyle/>
          <a:p>
            <a:r>
              <a:rPr lang="en-US" sz="2800" dirty="0"/>
              <a:t>Figure 2B: LIRA Maintenance Model Tracks Benchmark Closely, But Exaggerates Prior Downturn and Underestimates Pandemic Upturn</a:t>
            </a:r>
          </a:p>
        </p:txBody>
      </p:sp>
      <p:graphicFrame>
        <p:nvGraphicFramePr>
          <p:cNvPr id="9" name="Content Placeholder 8">
            <a:extLst>
              <a:ext uri="{FF2B5EF4-FFF2-40B4-BE49-F238E27FC236}">
                <a16:creationId xmlns:a16="http://schemas.microsoft.com/office/drawing/2014/main" id="{95482333-D65C-473D-AA95-C16012E5D092}"/>
              </a:ext>
            </a:extLst>
          </p:cNvPr>
          <p:cNvGraphicFramePr>
            <a:graphicFrameLocks noGrp="1"/>
          </p:cNvGraphicFramePr>
          <p:nvPr>
            <p:ph idx="1"/>
            <p:extLst>
              <p:ext uri="{D42A27DB-BD31-4B8C-83A1-F6EECF244321}">
                <p14:modId xmlns:p14="http://schemas.microsoft.com/office/powerpoint/2010/main" val="3174096861"/>
              </p:ext>
            </p:extLst>
          </p:nvPr>
        </p:nvGraphicFramePr>
        <p:xfrm>
          <a:off x="267855" y="1327150"/>
          <a:ext cx="11566525" cy="42037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F2712CAC-7EAB-4E3E-B066-83E1D627DD4F}"/>
              </a:ext>
            </a:extLst>
          </p:cNvPr>
          <p:cNvSpPr>
            <a:spLocks noGrp="1"/>
          </p:cNvSpPr>
          <p:nvPr>
            <p:ph type="body" sz="quarter" idx="10"/>
          </p:nvPr>
        </p:nvSpPr>
        <p:spPr>
          <a:xfrm>
            <a:off x="267855" y="5927834"/>
            <a:ext cx="11566525" cy="533511"/>
          </a:xfrm>
        </p:spPr>
        <p:txBody>
          <a:bodyPr/>
          <a:lstStyle/>
          <a:p>
            <a:r>
              <a:rPr lang="en-US" dirty="0"/>
              <a:t>Notes: ρ is the correlation coefficient ranging from -1 to +1 where -1 indicates a perfectly negative correlation, +1 a perfectly positive correlation, and 0 no correlation. The estimates produced by the maintenance and repair LIRA model and the AHS-based benchmark have a correlation coefficient (</a:t>
            </a:r>
            <a:r>
              <a:rPr lang="el-GR" dirty="0"/>
              <a:t>ρ</a:t>
            </a:r>
            <a:r>
              <a:rPr lang="en-US" dirty="0"/>
              <a:t>) of 0.67 with a significance level (p-value) of 0.00. The significance level indicates the level of confidence that the correlation is not equal to zero, or the probability that the correlation coefficient would have arisen if the model estimates and home maintenance and repair spending were unrelated. For more information about the development of the benchmark series and LIRA model, see </a:t>
            </a:r>
            <a:r>
              <a:rPr lang="en-US" dirty="0">
                <a:hlinkClick r:id="rId4"/>
              </a:rPr>
              <a:t>Abbe Will, </a:t>
            </a:r>
            <a:r>
              <a:rPr lang="en-US" i="1" dirty="0">
                <a:hlinkClick r:id="rId4"/>
              </a:rPr>
              <a:t>Re-Benchmarking the Leading Indicator of Remodeling Activity</a:t>
            </a:r>
            <a:r>
              <a:rPr lang="en-US" dirty="0">
                <a:hlinkClick r:id="rId4"/>
              </a:rPr>
              <a:t>, JCHS Research Note, April 2016</a:t>
            </a:r>
            <a:r>
              <a:rPr lang="en-US" dirty="0"/>
              <a:t>. </a:t>
            </a:r>
          </a:p>
          <a:p>
            <a:r>
              <a:rPr lang="en-US" dirty="0"/>
              <a:t>Source: Joint Center for Housing Studies and NBER.</a:t>
            </a:r>
          </a:p>
        </p:txBody>
      </p:sp>
    </p:spTree>
    <p:extLst>
      <p:ext uri="{BB962C8B-B14F-4D97-AF65-F5344CB8AC3E}">
        <p14:creationId xmlns:p14="http://schemas.microsoft.com/office/powerpoint/2010/main" val="206976475"/>
      </p:ext>
    </p:extLst>
  </p:cSld>
  <p:clrMapOvr>
    <a:masterClrMapping/>
  </p:clrMapOvr>
</p:sld>
</file>

<file path=ppt/theme/theme1.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8" ma:contentTypeDescription="Create a new document." ma:contentTypeScope="" ma:versionID="f428c188ca005172b338a0ec85b3ecbd">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59c5722184e46c6fe1f52e5c519485cc"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a7ff84-c2c6-40dd-8570-0fd61524385a}" ma:internalName="TaxCatchAll" ma:showField="CatchAllData" ma:web="9c20ecd8-7b1b-40af-ad3c-24c512db6f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c20ecd8-7b1b-40af-ad3c-24c512db6f5f" xsi:nil="true"/>
    <lcf76f155ced4ddcb4097134ff3c332f xmlns="9279c62e-a2e7-41c7-b9ab-0a0f87ad47c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0FC5A1-4C0E-450F-991A-228040249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79c62e-a2e7-41c7-b9ab-0a0f87ad47c5"/>
    <ds:schemaRef ds:uri="9c20ecd8-7b1b-40af-ad3c-24c512db6f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988C20-1760-45F8-AD10-B44856ECEA3C}">
  <ds:schemaRefs>
    <ds:schemaRef ds:uri="http://schemas.microsoft.com/office/2006/metadata/properties"/>
    <ds:schemaRef ds:uri="http://schemas.microsoft.com/office/infopath/2007/PartnerControls"/>
    <ds:schemaRef ds:uri="9c20ecd8-7b1b-40af-ad3c-24c512db6f5f"/>
    <ds:schemaRef ds:uri="9279c62e-a2e7-41c7-b9ab-0a0f87ad47c5"/>
  </ds:schemaRefs>
</ds:datastoreItem>
</file>

<file path=customXml/itemProps3.xml><?xml version="1.0" encoding="utf-8"?>
<ds:datastoreItem xmlns:ds="http://schemas.openxmlformats.org/officeDocument/2006/customXml" ds:itemID="{D5B2F70F-5578-4103-B501-67637E04FC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6423</TotalTime>
  <Words>510</Words>
  <Application>Microsoft Office PowerPoint</Application>
  <PresentationFormat>Widescreen</PresentationFormat>
  <Paragraphs>14</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JCHS 2019</vt:lpstr>
      <vt:lpstr>Figure 2A: LIRA Improvements Model Tracks Benchmark Turning Points Closely, But is Less Volatile</vt:lpstr>
      <vt:lpstr>Figure 2B: LIRA Maintenance Model Tracks Benchmark Closely, But Exaggerates Prior Downturn and Underestimates Pandemic Upturn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1: LIRA Model Estimated Stronger Growth in 2016 and 2017 than Actuals</dc:title>
  <dc:creator>Will, Abbe H</dc:creator>
  <cp:lastModifiedBy>Will, Abbe H</cp:lastModifiedBy>
  <cp:revision>18</cp:revision>
  <cp:lastPrinted>2019-07-09T13:53:57Z</cp:lastPrinted>
  <dcterms:created xsi:type="dcterms:W3CDTF">2019-05-24T14:01:09Z</dcterms:created>
  <dcterms:modified xsi:type="dcterms:W3CDTF">2025-01-27T21:43:23Z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0x0101001FB06ACAA53C084283A7E9734B5D979C</vt:lpwstr>
  </property>
</Properties>
</file>